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370" r:id="rId5"/>
    <p:sldId id="375" r:id="rId6"/>
    <p:sldId id="377" r:id="rId7"/>
    <p:sldId id="328" r:id="rId8"/>
    <p:sldId id="330" r:id="rId9"/>
    <p:sldId id="329" r:id="rId10"/>
    <p:sldId id="275" r:id="rId11"/>
    <p:sldId id="269" r:id="rId12"/>
    <p:sldId id="417" r:id="rId13"/>
    <p:sldId id="418" r:id="rId14"/>
    <p:sldId id="419" r:id="rId15"/>
    <p:sldId id="420" r:id="rId16"/>
    <p:sldId id="421" r:id="rId17"/>
    <p:sldId id="422" r:id="rId18"/>
    <p:sldId id="423" r:id="rId19"/>
    <p:sldId id="368" r:id="rId20"/>
    <p:sldId id="369" r:id="rId21"/>
    <p:sldId id="371" r:id="rId22"/>
    <p:sldId id="372" r:id="rId23"/>
    <p:sldId id="373" r:id="rId24"/>
    <p:sldId id="374" r:id="rId25"/>
    <p:sldId id="376" r:id="rId26"/>
    <p:sldId id="378" r:id="rId27"/>
    <p:sldId id="379" r:id="rId28"/>
    <p:sldId id="416" r:id="rId29"/>
    <p:sldId id="414" r:id="rId30"/>
    <p:sldId id="396" r:id="rId31"/>
    <p:sldId id="397" r:id="rId32"/>
    <p:sldId id="398" r:id="rId33"/>
    <p:sldId id="399" r:id="rId34"/>
    <p:sldId id="400" r:id="rId35"/>
    <p:sldId id="408" r:id="rId36"/>
    <p:sldId id="401" r:id="rId37"/>
    <p:sldId id="402" r:id="rId38"/>
    <p:sldId id="403" r:id="rId39"/>
    <p:sldId id="404" r:id="rId40"/>
    <p:sldId id="405" r:id="rId41"/>
    <p:sldId id="406" r:id="rId42"/>
    <p:sldId id="409" r:id="rId43"/>
    <p:sldId id="407" r:id="rId44"/>
    <p:sldId id="411" r:id="rId45"/>
    <p:sldId id="413" r:id="rId46"/>
    <p:sldId id="412" r:id="rId47"/>
    <p:sldId id="410" r:id="rId48"/>
    <p:sldId id="392" r:id="rId49"/>
    <p:sldId id="393" r:id="rId50"/>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guru.ishii" initials="s" lastIdx="1" clrIdx="0">
    <p:extLst>
      <p:ext uri="{19B8F6BF-5375-455C-9EA6-DF929625EA0E}">
        <p15:presenceInfo xmlns:p15="http://schemas.microsoft.com/office/powerpoint/2012/main" userId="suguru.ishi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CC99"/>
    <a:srgbClr val="000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765" autoAdjust="0"/>
    <p:restoredTop sz="86945" autoAdjust="0"/>
  </p:normalViewPr>
  <p:slideViewPr>
    <p:cSldViewPr>
      <p:cViewPr varScale="1">
        <p:scale>
          <a:sx n="64" d="100"/>
          <a:sy n="64" d="100"/>
        </p:scale>
        <p:origin x="920" y="36"/>
      </p:cViewPr>
      <p:guideLst>
        <p:guide orient="horz" pos="2160"/>
        <p:guide pos="2880"/>
      </p:guideLst>
    </p:cSldViewPr>
  </p:slideViewPr>
  <p:outlineViewPr>
    <p:cViewPr>
      <p:scale>
        <a:sx n="33" d="100"/>
        <a:sy n="33" d="100"/>
      </p:scale>
      <p:origin x="0" y="-3618"/>
    </p:cViewPr>
  </p:outlineViewPr>
  <p:notesTextViewPr>
    <p:cViewPr>
      <p:scale>
        <a:sx n="3" d="2"/>
        <a:sy n="3" d="2"/>
      </p:scale>
      <p:origin x="0" y="0"/>
    </p:cViewPr>
  </p:notesTextViewPr>
  <p:sorterViewPr>
    <p:cViewPr>
      <p:scale>
        <a:sx n="66" d="100"/>
        <a:sy n="66" d="100"/>
      </p:scale>
      <p:origin x="0" y="0"/>
    </p:cViewPr>
  </p:sorterViewPr>
  <p:notesViewPr>
    <p:cSldViewPr showGuides="1">
      <p:cViewPr varScale="1">
        <p:scale>
          <a:sx n="53" d="100"/>
          <a:sy n="53" d="100"/>
        </p:scale>
        <p:origin x="1938" y="66"/>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9413" cy="493713"/>
          </a:xfrm>
          <a:prstGeom prst="rect">
            <a:avLst/>
          </a:prstGeom>
        </p:spPr>
        <p:txBody>
          <a:bodyPr vert="horz" lIns="91426" tIns="45713" rIns="91426" bIns="45713"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3713"/>
          </a:xfrm>
          <a:prstGeom prst="rect">
            <a:avLst/>
          </a:prstGeom>
        </p:spPr>
        <p:txBody>
          <a:bodyPr vert="horz" lIns="91426" tIns="45713" rIns="91426" bIns="45713" rtlCol="0"/>
          <a:lstStyle>
            <a:lvl1pPr algn="r">
              <a:defRPr sz="1200"/>
            </a:lvl1pPr>
          </a:lstStyle>
          <a:p>
            <a:fld id="{DF9F7A1D-D8E6-49B0-913F-B7792BFF4D5B}" type="datetimeFigureOut">
              <a:rPr kumimoji="1" lang="ja-JP" altLang="en-US" smtClean="0"/>
              <a:pPr/>
              <a:t>2020/7/8</a:t>
            </a:fld>
            <a:endParaRPr kumimoji="1" lang="ja-JP" altLang="en-US"/>
          </a:p>
        </p:txBody>
      </p:sp>
      <p:sp>
        <p:nvSpPr>
          <p:cNvPr id="4" name="フッター プレースホルダー 3"/>
          <p:cNvSpPr>
            <a:spLocks noGrp="1"/>
          </p:cNvSpPr>
          <p:nvPr>
            <p:ph type="ftr" sz="quarter" idx="2"/>
          </p:nvPr>
        </p:nvSpPr>
        <p:spPr>
          <a:xfrm>
            <a:off x="1" y="9371013"/>
            <a:ext cx="2919413" cy="493712"/>
          </a:xfrm>
          <a:prstGeom prst="rect">
            <a:avLst/>
          </a:prstGeom>
        </p:spPr>
        <p:txBody>
          <a:bodyPr vert="horz" lIns="91426" tIns="45713" rIns="91426" bIns="45713"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3712"/>
          </a:xfrm>
          <a:prstGeom prst="rect">
            <a:avLst/>
          </a:prstGeom>
        </p:spPr>
        <p:txBody>
          <a:bodyPr vert="horz" lIns="91426" tIns="45713" rIns="91426" bIns="45713" rtlCol="0" anchor="b"/>
          <a:lstStyle>
            <a:lvl1pPr algn="r">
              <a:defRPr sz="1200"/>
            </a:lvl1pPr>
          </a:lstStyle>
          <a:p>
            <a:fld id="{899D0BB4-F625-4BE2-8FCA-0DDDEAD13F6E}" type="slidenum">
              <a:rPr kumimoji="1" lang="ja-JP" altLang="en-US" smtClean="0"/>
              <a:pPr/>
              <a:t>‹#›</a:t>
            </a:fld>
            <a:endParaRPr kumimoji="1" lang="ja-JP" altLang="en-US"/>
          </a:p>
        </p:txBody>
      </p:sp>
    </p:spTree>
    <p:extLst>
      <p:ext uri="{BB962C8B-B14F-4D97-AF65-F5344CB8AC3E}">
        <p14:creationId xmlns:p14="http://schemas.microsoft.com/office/powerpoint/2010/main" val="35416589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 y="0"/>
            <a:ext cx="2919413" cy="493713"/>
          </a:xfrm>
          <a:prstGeom prst="rect">
            <a:avLst/>
          </a:prstGeom>
        </p:spPr>
        <p:txBody>
          <a:bodyPr vert="horz" lIns="91426" tIns="45713" rIns="91426" bIns="45713" rtlCol="0"/>
          <a:lstStyle>
            <a:lvl1pPr algn="l">
              <a:defRPr sz="1200"/>
            </a:lvl1pPr>
          </a:lstStyle>
          <a:p>
            <a:endParaRPr kumimoji="1" lang="ja-JP" altLang="en-US"/>
          </a:p>
        </p:txBody>
      </p:sp>
      <p:sp>
        <p:nvSpPr>
          <p:cNvPr id="3" name="日付プレースホルダ 2"/>
          <p:cNvSpPr>
            <a:spLocks noGrp="1"/>
          </p:cNvSpPr>
          <p:nvPr>
            <p:ph type="dt" idx="1"/>
          </p:nvPr>
        </p:nvSpPr>
        <p:spPr>
          <a:xfrm>
            <a:off x="3814763" y="0"/>
            <a:ext cx="2919412" cy="493713"/>
          </a:xfrm>
          <a:prstGeom prst="rect">
            <a:avLst/>
          </a:prstGeom>
        </p:spPr>
        <p:txBody>
          <a:bodyPr vert="horz" lIns="91426" tIns="45713" rIns="91426" bIns="45713" rtlCol="0"/>
          <a:lstStyle>
            <a:lvl1pPr algn="r">
              <a:defRPr sz="1200"/>
            </a:lvl1pPr>
          </a:lstStyle>
          <a:p>
            <a:fld id="{5C4C092A-8A67-450B-9369-85E67F636E99}" type="datetimeFigureOut">
              <a:rPr kumimoji="1" lang="ja-JP" altLang="en-US" smtClean="0"/>
              <a:pPr/>
              <a:t>2020/7/8</a:t>
            </a:fld>
            <a:endParaRPr kumimoji="1" lang="ja-JP" altLang="en-US"/>
          </a:p>
        </p:txBody>
      </p:sp>
      <p:sp>
        <p:nvSpPr>
          <p:cNvPr id="4" name="スライド イメージ プレースホル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26" tIns="45713" rIns="91426" bIns="45713" rtlCol="0" anchor="ctr"/>
          <a:lstStyle/>
          <a:p>
            <a:endParaRPr lang="ja-JP" altLang="en-US"/>
          </a:p>
        </p:txBody>
      </p:sp>
      <p:sp>
        <p:nvSpPr>
          <p:cNvPr id="5" name="ノート プレースホルダ 4"/>
          <p:cNvSpPr>
            <a:spLocks noGrp="1"/>
          </p:cNvSpPr>
          <p:nvPr>
            <p:ph type="body" sz="quarter" idx="3"/>
          </p:nvPr>
        </p:nvSpPr>
        <p:spPr>
          <a:xfrm>
            <a:off x="673101" y="4686300"/>
            <a:ext cx="5389563" cy="4440238"/>
          </a:xfrm>
          <a:prstGeom prst="rect">
            <a:avLst/>
          </a:prstGeom>
        </p:spPr>
        <p:txBody>
          <a:bodyPr vert="horz" lIns="91426" tIns="45713" rIns="91426" bIns="45713"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1" y="9371013"/>
            <a:ext cx="2919413" cy="493712"/>
          </a:xfrm>
          <a:prstGeom prst="rect">
            <a:avLst/>
          </a:prstGeom>
        </p:spPr>
        <p:txBody>
          <a:bodyPr vert="horz" lIns="91426" tIns="45713" rIns="91426" bIns="45713"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4763" y="9371013"/>
            <a:ext cx="2919412" cy="493712"/>
          </a:xfrm>
          <a:prstGeom prst="rect">
            <a:avLst/>
          </a:prstGeom>
        </p:spPr>
        <p:txBody>
          <a:bodyPr vert="horz" lIns="91426" tIns="45713" rIns="91426" bIns="45713" rtlCol="0" anchor="b"/>
          <a:lstStyle>
            <a:lvl1pPr algn="r">
              <a:defRPr sz="1200"/>
            </a:lvl1pPr>
          </a:lstStyle>
          <a:p>
            <a:fld id="{1B6F2C51-9A93-4D76-BC8B-6E7D980C2241}" type="slidenum">
              <a:rPr kumimoji="1" lang="ja-JP" altLang="en-US" smtClean="0"/>
              <a:pPr/>
              <a:t>‹#›</a:t>
            </a:fld>
            <a:endParaRPr kumimoji="1" lang="ja-JP" altLang="en-US"/>
          </a:p>
        </p:txBody>
      </p:sp>
    </p:spTree>
    <p:extLst>
      <p:ext uri="{BB962C8B-B14F-4D97-AF65-F5344CB8AC3E}">
        <p14:creationId xmlns:p14="http://schemas.microsoft.com/office/powerpoint/2010/main" val="20183455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はじめに、</a:t>
            </a:r>
            <a:r>
              <a:rPr lang="en-US" altLang="ja-JP" dirty="0"/>
              <a:t>CAT</a:t>
            </a:r>
            <a:r>
              <a:rPr lang="ja-JP" altLang="en-US" dirty="0"/>
              <a:t>がターゲットとしている課題を、説明いたします。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a:t>
            </a:fld>
            <a:endParaRPr kumimoji="1" lang="ja-JP" altLang="en-US"/>
          </a:p>
        </p:txBody>
      </p:sp>
    </p:spTree>
    <p:extLst>
      <p:ext uri="{BB962C8B-B14F-4D97-AF65-F5344CB8AC3E}">
        <p14:creationId xmlns:p14="http://schemas.microsoft.com/office/powerpoint/2010/main" val="1570111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はじめに、</a:t>
            </a:r>
            <a:r>
              <a:rPr lang="en-US" altLang="ja-JP" dirty="0"/>
              <a:t>CAT</a:t>
            </a:r>
            <a:r>
              <a:rPr lang="ja-JP" altLang="en-US" dirty="0"/>
              <a:t>がターゲットとしている課題を、説明いたします。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15</a:t>
            </a:fld>
            <a:endParaRPr kumimoji="1" lang="ja-JP" altLang="en-US"/>
          </a:p>
        </p:txBody>
      </p:sp>
    </p:spTree>
    <p:extLst>
      <p:ext uri="{BB962C8B-B14F-4D97-AF65-F5344CB8AC3E}">
        <p14:creationId xmlns:p14="http://schemas.microsoft.com/office/powerpoint/2010/main" val="356925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それでは、</a:t>
            </a:r>
            <a:r>
              <a:rPr lang="en-US" altLang="ja-JP" dirty="0"/>
              <a:t>CAT</a:t>
            </a:r>
            <a:r>
              <a:rPr lang="ja-JP" altLang="en-US" dirty="0"/>
              <a:t>クラウド、のサービス概要について説明をさせていただきます。</a:t>
            </a:r>
          </a:p>
          <a:p>
            <a:r>
              <a:rPr lang="ja-JP" altLang="en-US" dirty="0"/>
              <a:t>よろしくお願い致します。</a:t>
            </a:r>
            <a:endParaRPr lang="en-US" altLang="ja-JP" dirty="0"/>
          </a:p>
          <a:p>
            <a:endParaRPr kumimoji="1" lang="en-US" altLang="ja-JP" dirty="0"/>
          </a:p>
          <a:p>
            <a:r>
              <a:rPr lang="en-US" altLang="ja-JP" dirty="0"/>
              <a:t>【</a:t>
            </a:r>
            <a:r>
              <a:rPr lang="ja-JP" altLang="en-US" dirty="0"/>
              <a:t>概要</a:t>
            </a:r>
            <a:r>
              <a:rPr lang="en-US" altLang="ja-JP" dirty="0"/>
              <a:t>】</a:t>
            </a:r>
          </a:p>
          <a:p>
            <a:r>
              <a:rPr lang="ja-JP" altLang="en-US" dirty="0"/>
              <a:t>総枚数</a:t>
            </a:r>
            <a:r>
              <a:rPr lang="en-US" altLang="ja-JP" dirty="0"/>
              <a:t>: 28</a:t>
            </a:r>
          </a:p>
          <a:p>
            <a:r>
              <a:rPr lang="ja-JP" altLang="en-US" dirty="0"/>
              <a:t>見出し枚数</a:t>
            </a:r>
            <a:r>
              <a:rPr lang="en-US" altLang="ja-JP" dirty="0"/>
              <a:t>: 6</a:t>
            </a:r>
          </a:p>
          <a:p>
            <a:r>
              <a:rPr lang="ja-JP" altLang="en-US" dirty="0"/>
              <a:t>内容枚数</a:t>
            </a:r>
            <a:r>
              <a:rPr lang="en-US" altLang="ja-JP" dirty="0"/>
              <a:t>: 22</a:t>
            </a:r>
          </a:p>
          <a:p>
            <a:r>
              <a:rPr lang="ja-JP" altLang="en-US" dirty="0"/>
              <a:t>所要分数</a:t>
            </a:r>
            <a:r>
              <a:rPr lang="en-US" altLang="ja-JP" dirty="0"/>
              <a:t>: 10</a:t>
            </a:r>
            <a:r>
              <a:rPr lang="ja-JP" altLang="en-US" dirty="0"/>
              <a:t>分</a:t>
            </a:r>
          </a:p>
          <a:p>
            <a:endParaRPr kumimoji="1" lang="en-US" altLang="ja-JP" dirty="0"/>
          </a:p>
          <a:p>
            <a:r>
              <a:rPr lang="en-US" altLang="ja-JP" dirty="0"/>
              <a:t>【</a:t>
            </a:r>
            <a:r>
              <a:rPr lang="ja-JP" altLang="en-US" dirty="0"/>
              <a:t>実施要領</a:t>
            </a:r>
            <a:r>
              <a:rPr lang="en-US" altLang="ja-JP" dirty="0"/>
              <a:t>】</a:t>
            </a:r>
          </a:p>
          <a:p>
            <a:r>
              <a:rPr kumimoji="1" lang="ja-JP" altLang="en-US" dirty="0"/>
              <a:t>・お客様がテスト管理に求めていること</a:t>
            </a:r>
            <a:r>
              <a:rPr lang="ja-JP" altLang="en-US" dirty="0"/>
              <a:t>を事前に伺う。</a:t>
            </a:r>
            <a:endParaRPr lang="en-US" altLang="ja-JP" dirty="0"/>
          </a:p>
          <a:p>
            <a:r>
              <a:rPr kumimoji="1" lang="ja-JP" altLang="en-US" dirty="0"/>
              <a:t>・テスト</a:t>
            </a:r>
            <a:r>
              <a:rPr lang="ja-JP" altLang="en-US" dirty="0"/>
              <a:t>管理で困っていることを中心に説明する。</a:t>
            </a:r>
            <a:endParaRPr lang="en-US" altLang="ja-JP" dirty="0"/>
          </a:p>
          <a:p>
            <a:r>
              <a:rPr lang="ja-JP" altLang="en-US" dirty="0"/>
              <a:t>・細かい操作はデモに回す。</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16</a:t>
            </a:fld>
            <a:endParaRPr kumimoji="1" lang="ja-JP" altLang="en-US"/>
          </a:p>
        </p:txBody>
      </p:sp>
    </p:spTree>
    <p:extLst>
      <p:ext uri="{BB962C8B-B14F-4D97-AF65-F5344CB8AC3E}">
        <p14:creationId xmlns:p14="http://schemas.microsoft.com/office/powerpoint/2010/main" val="3982713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CAT</a:t>
            </a:r>
            <a:r>
              <a:rPr lang="ja-JP" altLang="en-US" dirty="0"/>
              <a:t>はテスト工程を、一貫して管理する、</a:t>
            </a:r>
            <a:r>
              <a:rPr lang="en-US" altLang="ja-JP" dirty="0"/>
              <a:t>Web</a:t>
            </a:r>
            <a:r>
              <a:rPr lang="ja-JP" altLang="en-US" dirty="0"/>
              <a:t>アプリケーションです。</a:t>
            </a:r>
            <a:endParaRPr lang="en-US" altLang="ja-JP" dirty="0"/>
          </a:p>
          <a:p>
            <a:r>
              <a:rPr lang="ja-JP" altLang="en-US" dirty="0"/>
              <a:t>これまで、手作業中心のテスト管理で、発生していました、課題とコストを、解決いたします。</a:t>
            </a:r>
            <a:endParaRPr lang="en-US" altLang="ja-JP" dirty="0"/>
          </a:p>
          <a:p>
            <a:endParaRPr kumimoji="1" lang="en-US" altLang="ja-JP" dirty="0"/>
          </a:p>
          <a:p>
            <a:r>
              <a:rPr lang="ja-JP" altLang="en-US" dirty="0"/>
              <a:t>もともと、弊社</a:t>
            </a:r>
            <a:r>
              <a:rPr lang="en-US" altLang="ja-JP" dirty="0"/>
              <a:t>SHIFT</a:t>
            </a:r>
            <a:r>
              <a:rPr lang="ja-JP" altLang="en-US" dirty="0"/>
              <a:t>がお客様のテストを行う上で、社内で使っているツールであり、</a:t>
            </a:r>
          </a:p>
          <a:p>
            <a:r>
              <a:rPr lang="en-US" altLang="ja-JP" dirty="0"/>
              <a:t>2015</a:t>
            </a:r>
            <a:r>
              <a:rPr lang="ja-JP" altLang="en-US" dirty="0"/>
              <a:t>年</a:t>
            </a:r>
            <a:r>
              <a:rPr lang="en-US" altLang="ja-JP" dirty="0"/>
              <a:t>6</a:t>
            </a:r>
            <a:r>
              <a:rPr lang="ja-JP" altLang="en-US" dirty="0"/>
              <a:t>月より、</a:t>
            </a:r>
            <a:r>
              <a:rPr lang="en-US" altLang="ja-JP" dirty="0"/>
              <a:t>SHIFT</a:t>
            </a:r>
            <a:r>
              <a:rPr lang="ja-JP" altLang="en-US" dirty="0"/>
              <a:t>が事業を拡大していくなかで、日本の一般的な開発市場でも利用できるということが</a:t>
            </a:r>
            <a:endParaRPr lang="en-US" altLang="ja-JP" dirty="0"/>
          </a:p>
          <a:p>
            <a:r>
              <a:rPr lang="ja-JP" altLang="en-US" dirty="0"/>
              <a:t>わかってきまして、一般の</a:t>
            </a:r>
            <a:r>
              <a:rPr lang="ja-JP" altLang="en-US"/>
              <a:t>お客様にも販売</a:t>
            </a:r>
            <a:r>
              <a:rPr lang="ja-JP" altLang="en-US" dirty="0"/>
              <a:t>をさせていただいております。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17</a:t>
            </a:fld>
            <a:endParaRPr kumimoji="1" lang="ja-JP" altLang="en-US"/>
          </a:p>
        </p:txBody>
      </p:sp>
    </p:spTree>
    <p:extLst>
      <p:ext uri="{BB962C8B-B14F-4D97-AF65-F5344CB8AC3E}">
        <p14:creationId xmlns:p14="http://schemas.microsoft.com/office/powerpoint/2010/main" val="106908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　まず一つ目ですが、</a:t>
            </a:r>
          </a:p>
          <a:p>
            <a:r>
              <a:rPr lang="ja-JP" altLang="en-US" dirty="0"/>
              <a:t>　弊社では、年間約</a:t>
            </a:r>
            <a:r>
              <a:rPr lang="en-US" altLang="ja-JP" dirty="0"/>
              <a:t>1000</a:t>
            </a:r>
            <a:r>
              <a:rPr lang="ja-JP" altLang="en-US" dirty="0"/>
              <a:t>プロジェクト程について、お手伝いさせていただいております。</a:t>
            </a:r>
            <a:endParaRPr lang="en-US" altLang="ja-JP" dirty="0"/>
          </a:p>
          <a:p>
            <a:r>
              <a:rPr lang="ja-JP" altLang="en-US" dirty="0"/>
              <a:t>　その</a:t>
            </a:r>
            <a:r>
              <a:rPr lang="en-US" altLang="ja-JP" dirty="0"/>
              <a:t>7</a:t>
            </a:r>
            <a:r>
              <a:rPr lang="ja-JP" altLang="en-US" dirty="0"/>
              <a:t>割以上において、お客様は同じ課題を抱えられております。</a:t>
            </a:r>
            <a:endParaRPr lang="en-US" altLang="ja-JP" dirty="0"/>
          </a:p>
          <a:p>
            <a:endParaRPr lang="en-US" altLang="ja-JP" dirty="0"/>
          </a:p>
          <a:p>
            <a:r>
              <a:rPr lang="ja-JP" altLang="en-US" dirty="0"/>
              <a:t>　多くのお客様は、</a:t>
            </a:r>
            <a:endParaRPr lang="en-US" altLang="ja-JP" dirty="0"/>
          </a:p>
          <a:p>
            <a:r>
              <a:rPr lang="ja-JP" altLang="en-US" dirty="0"/>
              <a:t>　開発と、あと障害管理に関しては、リポジトリですとか</a:t>
            </a:r>
            <a:r>
              <a:rPr lang="en-US" altLang="ja-JP" dirty="0"/>
              <a:t>BTS</a:t>
            </a:r>
            <a:r>
              <a:rPr lang="ja-JP" altLang="en-US" dirty="0"/>
              <a:t>等を使用されております。</a:t>
            </a:r>
            <a:endParaRPr lang="en-US" altLang="ja-JP" dirty="0"/>
          </a:p>
          <a:p>
            <a:r>
              <a:rPr lang="ja-JP" altLang="en-US" dirty="0"/>
              <a:t>　ですが、テスト工程の管理に関しては、</a:t>
            </a:r>
            <a:r>
              <a:rPr lang="en-US" altLang="ja-JP" dirty="0"/>
              <a:t>EXCEL</a:t>
            </a:r>
            <a:r>
              <a:rPr lang="ja-JP" altLang="en-US" dirty="0"/>
              <a:t>が使われていることがまだまだ多いです。</a:t>
            </a:r>
          </a:p>
          <a:p>
            <a:r>
              <a:rPr lang="ja-JP" altLang="en-US" dirty="0"/>
              <a:t>　</a:t>
            </a:r>
          </a:p>
          <a:p>
            <a:r>
              <a:rPr lang="ja-JP" altLang="en-US" dirty="0"/>
              <a:t>　そこで発生するのが、進捗の管理の問題と考えてます。</a:t>
            </a:r>
            <a:endParaRPr lang="en-US" altLang="ja-JP" dirty="0"/>
          </a:p>
          <a:p>
            <a:endParaRPr lang="ja-JP" altLang="en-US" dirty="0"/>
          </a:p>
          <a:p>
            <a:r>
              <a:rPr lang="ja-JP" altLang="en-US" dirty="0"/>
              <a:t>　例えば集計の際、マネージャーさんが各メンバーから実行結果を</a:t>
            </a:r>
            <a:endParaRPr lang="en-US" altLang="ja-JP" dirty="0"/>
          </a:p>
          <a:p>
            <a:r>
              <a:rPr lang="ja-JP" altLang="en-US" dirty="0"/>
              <a:t>　手作業、ですとかマクロで集計しまして、</a:t>
            </a:r>
            <a:endParaRPr lang="en-US" altLang="ja-JP" dirty="0"/>
          </a:p>
          <a:p>
            <a:r>
              <a:rPr lang="ja-JP" altLang="en-US" dirty="0"/>
              <a:t>　上司やお客様に報告するのが一般的です。</a:t>
            </a:r>
            <a:endParaRPr lang="en-US" altLang="ja-JP" dirty="0"/>
          </a:p>
          <a:p>
            <a:endParaRPr lang="en-US" altLang="ja-JP" dirty="0"/>
          </a:p>
          <a:p>
            <a:r>
              <a:rPr lang="ja-JP" altLang="en-US" dirty="0"/>
              <a:t>　この集計作業が、時間的に大きく負担になっているという事が、一つ目の課題と考えております。</a:t>
            </a:r>
            <a:endParaRPr lang="en-US" altLang="ja-JP" dirty="0"/>
          </a:p>
          <a:p>
            <a:endParaRPr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18</a:t>
            </a:fld>
            <a:endParaRPr kumimoji="1" lang="ja-JP" altLang="en-US"/>
          </a:p>
        </p:txBody>
      </p:sp>
    </p:spTree>
    <p:extLst>
      <p:ext uri="{BB962C8B-B14F-4D97-AF65-F5344CB8AC3E}">
        <p14:creationId xmlns:p14="http://schemas.microsoft.com/office/powerpoint/2010/main" val="2900296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そして二つ目の課題についてです。</a:t>
            </a:r>
          </a:p>
          <a:p>
            <a:r>
              <a:rPr lang="ja-JP" altLang="en-US" dirty="0"/>
              <a:t>これは開発的な観点なのですが、</a:t>
            </a:r>
          </a:p>
          <a:p>
            <a:r>
              <a:rPr lang="ja-JP" altLang="en-US" dirty="0"/>
              <a:t>成果物の品質管理が難しいという点です。</a:t>
            </a:r>
          </a:p>
          <a:p>
            <a:endParaRPr lang="ja-JP" altLang="en-US" dirty="0"/>
          </a:p>
          <a:p>
            <a:r>
              <a:rPr lang="ja-JP" altLang="en-US" dirty="0"/>
              <a:t>例えば、協力会社さんからは「順調にすすんでいます」という報告を受けていても、</a:t>
            </a:r>
            <a:endParaRPr lang="en-US" altLang="ja-JP" dirty="0"/>
          </a:p>
          <a:p>
            <a:r>
              <a:rPr lang="ja-JP" altLang="en-US" dirty="0"/>
              <a:t>実際、受け入れ直前で「延期させてください」という話や、</a:t>
            </a:r>
          </a:p>
          <a:p>
            <a:r>
              <a:rPr lang="ja-JP" altLang="en-US" dirty="0"/>
              <a:t>受け入れの後に「品質が悪かった」というトラブルがでているのが現実です。</a:t>
            </a:r>
          </a:p>
          <a:p>
            <a:endParaRPr lang="ja-JP" altLang="en-US" dirty="0"/>
          </a:p>
          <a:p>
            <a:r>
              <a:rPr lang="ja-JP" altLang="en-US" dirty="0"/>
              <a:t>その解決のために、チェックの頻度を上げることもできます。</a:t>
            </a:r>
            <a:endParaRPr lang="en-US" altLang="ja-JP" dirty="0"/>
          </a:p>
          <a:p>
            <a:r>
              <a:rPr lang="ja-JP" altLang="en-US" dirty="0"/>
              <a:t>ですがその分、コストも膨れ上がるので、</a:t>
            </a:r>
            <a:endParaRPr lang="en-US" altLang="ja-JP" dirty="0"/>
          </a:p>
          <a:p>
            <a:r>
              <a:rPr lang="ja-JP" altLang="en-US" dirty="0"/>
              <a:t>中途半端な管理のまま、リスクを抱えつつ運用されていることが多いです。</a:t>
            </a:r>
            <a:endParaRPr lang="en-US" altLang="ja-JP" dirty="0"/>
          </a:p>
          <a:p>
            <a:r>
              <a:rPr lang="ja-JP" altLang="en-US" dirty="0"/>
              <a:t>ここがふたつ目の課題と考えております。</a:t>
            </a:r>
          </a:p>
          <a:p>
            <a:endParaRPr lang="ja-JP" altLang="en-US" dirty="0"/>
          </a:p>
          <a:p>
            <a:r>
              <a:rPr lang="ja-JP" altLang="en-US" dirty="0"/>
              <a:t>これらの課題を解決するために、</a:t>
            </a:r>
            <a:r>
              <a:rPr lang="en-US" altLang="ja-JP" dirty="0"/>
              <a:t>CAT</a:t>
            </a:r>
            <a:r>
              <a:rPr lang="ja-JP" altLang="en-US" dirty="0" err="1"/>
              <a:t>は開</a:t>
            </a:r>
            <a:r>
              <a:rPr lang="ja-JP" altLang="en-US" dirty="0"/>
              <a:t>発されています。</a:t>
            </a:r>
          </a:p>
          <a:p>
            <a:r>
              <a:rPr lang="en-US" altLang="ja-JP" dirty="0"/>
              <a:t>6</a:t>
            </a:r>
            <a:r>
              <a:rPr lang="ja-JP" altLang="en-US" dirty="0"/>
              <a:t>月から一般のお客様、約</a:t>
            </a:r>
            <a:r>
              <a:rPr lang="en-US" altLang="ja-JP" dirty="0"/>
              <a:t>10</a:t>
            </a:r>
            <a:r>
              <a:rPr lang="ja-JP" altLang="en-US" dirty="0"/>
              <a:t>社にお使いいただいておりまして、</a:t>
            </a:r>
            <a:endParaRPr lang="en-US" altLang="ja-JP" dirty="0"/>
          </a:p>
          <a:p>
            <a:r>
              <a:rPr lang="ja-JP" altLang="en-US" dirty="0"/>
              <a:t>これらの点について概ねご満足頂いております。</a:t>
            </a:r>
          </a:p>
          <a:p>
            <a:r>
              <a:rPr lang="ja-JP" altLang="en-US" dirty="0"/>
              <a:t>また、シフト社内においても、</a:t>
            </a:r>
            <a:endParaRPr lang="en-US" altLang="ja-JP" dirty="0"/>
          </a:p>
          <a:p>
            <a:r>
              <a:rPr lang="ja-JP" altLang="en-US" dirty="0"/>
              <a:t>ほとんどのプロジェクトで運用しているという実績もございます。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19</a:t>
            </a:fld>
            <a:endParaRPr kumimoji="1" lang="ja-JP" altLang="en-US"/>
          </a:p>
        </p:txBody>
      </p:sp>
    </p:spTree>
    <p:extLst>
      <p:ext uri="{BB962C8B-B14F-4D97-AF65-F5344CB8AC3E}">
        <p14:creationId xmlns:p14="http://schemas.microsoft.com/office/powerpoint/2010/main" val="3894209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56499" y="4646876"/>
            <a:ext cx="5389563" cy="4440238"/>
          </a:xfrm>
        </p:spPr>
        <p:txBody>
          <a:bodyPr/>
          <a:lstStyle/>
          <a:p>
            <a:r>
              <a:rPr lang="ja-JP" altLang="en-US" dirty="0"/>
              <a:t>次に、</a:t>
            </a:r>
            <a:r>
              <a:rPr lang="en-US" altLang="ja-JP" dirty="0"/>
              <a:t>CAT</a:t>
            </a:r>
            <a:r>
              <a:rPr lang="ja-JP" altLang="en-US" dirty="0"/>
              <a:t>機能について概要を説明します。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20</a:t>
            </a:fld>
            <a:endParaRPr kumimoji="1" lang="ja-JP" altLang="en-US"/>
          </a:p>
        </p:txBody>
      </p:sp>
    </p:spTree>
    <p:extLst>
      <p:ext uri="{BB962C8B-B14F-4D97-AF65-F5344CB8AC3E}">
        <p14:creationId xmlns:p14="http://schemas.microsoft.com/office/powerpoint/2010/main" val="351108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CAT</a:t>
            </a:r>
            <a:r>
              <a:rPr lang="ja-JP" altLang="en-US" dirty="0"/>
              <a:t>のもっている機能の一覧になります。</a:t>
            </a:r>
            <a:endParaRPr lang="en-US" altLang="ja-JP" dirty="0"/>
          </a:p>
          <a:p>
            <a:r>
              <a:rPr lang="ja-JP" altLang="en-US" dirty="0"/>
              <a:t>上から、</a:t>
            </a:r>
            <a:endParaRPr lang="en-US" altLang="ja-JP" dirty="0"/>
          </a:p>
          <a:p>
            <a:r>
              <a:rPr lang="ja-JP" altLang="en-US" dirty="0"/>
              <a:t>テストケースの管理と、実行管理、</a:t>
            </a:r>
          </a:p>
          <a:p>
            <a:r>
              <a:rPr lang="ja-JP" altLang="en-US" dirty="0"/>
              <a:t>障害管理、</a:t>
            </a:r>
          </a:p>
          <a:p>
            <a:r>
              <a:rPr lang="ja-JP" altLang="en-US" dirty="0"/>
              <a:t>進捗管理、</a:t>
            </a:r>
            <a:endParaRPr lang="en-US" altLang="ja-JP" dirty="0"/>
          </a:p>
          <a:p>
            <a:r>
              <a:rPr lang="ja-JP" altLang="en-US" dirty="0"/>
              <a:t>テスト時に発生した課題の管理、</a:t>
            </a:r>
            <a:endParaRPr lang="en-US" altLang="ja-JP" dirty="0"/>
          </a:p>
          <a:p>
            <a:r>
              <a:rPr lang="ja-JP" altLang="en-US" dirty="0"/>
              <a:t>品質分析、と</a:t>
            </a:r>
          </a:p>
          <a:p>
            <a:r>
              <a:rPr lang="ja-JP" altLang="en-US" dirty="0"/>
              <a:t>このように、テスト工程で管理すべき機能は、全てそろえております。</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21</a:t>
            </a:fld>
            <a:endParaRPr kumimoji="1" lang="ja-JP" altLang="en-US"/>
          </a:p>
        </p:txBody>
      </p:sp>
    </p:spTree>
    <p:extLst>
      <p:ext uri="{BB962C8B-B14F-4D97-AF65-F5344CB8AC3E}">
        <p14:creationId xmlns:p14="http://schemas.microsoft.com/office/powerpoint/2010/main" val="370932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CAT</a:t>
            </a:r>
            <a:r>
              <a:rPr lang="ja-JP" altLang="en-US" dirty="0"/>
              <a:t>の導入イメージと効果についてご説明いたします。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22</a:t>
            </a:fld>
            <a:endParaRPr kumimoji="1" lang="ja-JP" altLang="en-US"/>
          </a:p>
        </p:txBody>
      </p:sp>
    </p:spTree>
    <p:extLst>
      <p:ext uri="{BB962C8B-B14F-4D97-AF65-F5344CB8AC3E}">
        <p14:creationId xmlns:p14="http://schemas.microsoft.com/office/powerpoint/2010/main" val="750707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CAT</a:t>
            </a:r>
            <a:r>
              <a:rPr lang="ja-JP" altLang="en-US" dirty="0"/>
              <a:t>を導入すると、</a:t>
            </a:r>
            <a:endParaRPr lang="en-US" altLang="ja-JP" dirty="0"/>
          </a:p>
          <a:p>
            <a:r>
              <a:rPr lang="ja-JP" altLang="en-US" dirty="0"/>
              <a:t>この集計作業がすべて自動で行われるため、</a:t>
            </a:r>
            <a:endParaRPr lang="en-US" altLang="ja-JP" dirty="0"/>
          </a:p>
          <a:p>
            <a:r>
              <a:rPr lang="ja-JP" altLang="en-US" dirty="0"/>
              <a:t>負担であった準備コストをほぼ</a:t>
            </a:r>
            <a:r>
              <a:rPr lang="en-US" altLang="ja-JP" dirty="0"/>
              <a:t>0</a:t>
            </a:r>
            <a:r>
              <a:rPr lang="ja-JP" altLang="en-US" dirty="0"/>
              <a:t>にすることができます。</a:t>
            </a:r>
          </a:p>
          <a:p>
            <a:endParaRPr lang="en-US" altLang="ja-JP" dirty="0"/>
          </a:p>
          <a:p>
            <a:r>
              <a:rPr lang="ja-JP" altLang="en-US" dirty="0"/>
              <a:t>既に</a:t>
            </a:r>
            <a:r>
              <a:rPr lang="en-US" altLang="ja-JP" dirty="0"/>
              <a:t>BTS</a:t>
            </a:r>
            <a:r>
              <a:rPr lang="ja-JP" altLang="en-US" dirty="0"/>
              <a:t>を持っているお客様も、</a:t>
            </a:r>
            <a:endParaRPr lang="en-US" altLang="ja-JP" dirty="0"/>
          </a:p>
          <a:p>
            <a:r>
              <a:rPr lang="ja-JP" altLang="en-US" dirty="0"/>
              <a:t>障害の情報を自動でインポートできるので、</a:t>
            </a:r>
          </a:p>
          <a:p>
            <a:r>
              <a:rPr lang="ja-JP" altLang="en-US" dirty="0"/>
              <a:t>障害も含めた進捗状況を、リアルタイムに確認出来ます。</a:t>
            </a:r>
            <a:endParaRPr lang="en-US" altLang="ja-JP" dirty="0"/>
          </a:p>
          <a:p>
            <a:endParaRPr lang="en-US" altLang="ja-JP" dirty="0"/>
          </a:p>
          <a:p>
            <a:r>
              <a:rPr lang="ja-JP" altLang="en-US" dirty="0"/>
              <a:t>これによって、</a:t>
            </a:r>
            <a:r>
              <a:rPr lang="en-US" altLang="ja-JP" dirty="0"/>
              <a:t>BTS</a:t>
            </a:r>
            <a:r>
              <a:rPr lang="ja-JP" altLang="en-US" dirty="0"/>
              <a:t>をお使いのお客様も障害管理の運用はそのままに、</a:t>
            </a:r>
            <a:endParaRPr lang="en-US" altLang="ja-JP" dirty="0"/>
          </a:p>
          <a:p>
            <a:r>
              <a:rPr lang="ja-JP" altLang="en-US" dirty="0"/>
              <a:t>テスト工程の効率的な管理が可能になります。</a:t>
            </a:r>
            <a:endParaRPr lang="en-US" altLang="ja-JP" dirty="0"/>
          </a:p>
          <a:p>
            <a:endParaRPr lang="en-US" altLang="ja-JP" dirty="0"/>
          </a:p>
          <a:p>
            <a:r>
              <a:rPr lang="ja-JP" altLang="en-US" dirty="0"/>
              <a:t>集計作業を担当されている方は優秀なマネージャさんであると</a:t>
            </a:r>
            <a:endParaRPr lang="en-US" altLang="ja-JP" dirty="0"/>
          </a:p>
          <a:p>
            <a:r>
              <a:rPr lang="ja-JP" altLang="en-US" dirty="0"/>
              <a:t>思いますが、作業の負担をなくすことで</a:t>
            </a:r>
            <a:endParaRPr lang="en-US" altLang="ja-JP" dirty="0"/>
          </a:p>
          <a:p>
            <a:r>
              <a:rPr lang="ja-JP" altLang="en-US" dirty="0"/>
              <a:t>発生した課題の対処ですとか、次の一手をどう考えようかという</a:t>
            </a:r>
          </a:p>
          <a:p>
            <a:r>
              <a:rPr lang="ja-JP" altLang="en-US" dirty="0"/>
              <a:t>本来の取り組むべき業務に、</a:t>
            </a:r>
            <a:endParaRPr lang="en-US" altLang="ja-JP" dirty="0"/>
          </a:p>
          <a:p>
            <a:r>
              <a:rPr lang="ja-JP" altLang="en-US" dirty="0"/>
              <a:t>時間を使っていただきたいというのが、</a:t>
            </a:r>
            <a:r>
              <a:rPr lang="en-US" altLang="ja-JP" dirty="0"/>
              <a:t>CAT</a:t>
            </a:r>
            <a:r>
              <a:rPr lang="ja-JP" altLang="en-US" dirty="0"/>
              <a:t>のアプローチになります。</a:t>
            </a:r>
            <a:endParaRPr lang="en-US" altLang="ja-JP" dirty="0"/>
          </a:p>
          <a:p>
            <a:endParaRPr lang="en-US" altLang="ja-JP" dirty="0"/>
          </a:p>
          <a:p>
            <a:r>
              <a:rPr lang="ja-JP" altLang="en-US" dirty="0"/>
              <a:t>ここまでで何かご質問はありますでしょうか。</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23</a:t>
            </a:fld>
            <a:endParaRPr kumimoji="1" lang="ja-JP" altLang="en-US"/>
          </a:p>
        </p:txBody>
      </p:sp>
    </p:spTree>
    <p:extLst>
      <p:ext uri="{BB962C8B-B14F-4D97-AF65-F5344CB8AC3E}">
        <p14:creationId xmlns:p14="http://schemas.microsoft.com/office/powerpoint/2010/main" val="2704106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それでは、主要機能を資料上で簡単にご紹介させていただいたあと、</a:t>
            </a:r>
            <a:endParaRPr lang="en-US" altLang="ja-JP" dirty="0"/>
          </a:p>
          <a:p>
            <a:r>
              <a:rPr lang="ja-JP" altLang="en-US" dirty="0"/>
              <a:t>デモにて詳しく説明させてください。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24</a:t>
            </a:fld>
            <a:endParaRPr kumimoji="1" lang="ja-JP" altLang="en-US"/>
          </a:p>
        </p:txBody>
      </p:sp>
    </p:spTree>
    <p:extLst>
      <p:ext uri="{BB962C8B-B14F-4D97-AF65-F5344CB8AC3E}">
        <p14:creationId xmlns:p14="http://schemas.microsoft.com/office/powerpoint/2010/main" val="196123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次にこちらはプロジェクトにおける、</a:t>
            </a:r>
            <a:r>
              <a:rPr lang="en-US" altLang="ja-JP" dirty="0"/>
              <a:t>CAT</a:t>
            </a:r>
            <a:r>
              <a:rPr lang="ja-JP" altLang="en-US" dirty="0"/>
              <a:t>の位置づけです。</a:t>
            </a:r>
          </a:p>
          <a:p>
            <a:endParaRPr lang="ja-JP" altLang="en-US" dirty="0"/>
          </a:p>
          <a:p>
            <a:r>
              <a:rPr lang="ja-JP" altLang="en-US" dirty="0"/>
              <a:t>横軸は一般的な、開発工程を示しております。</a:t>
            </a:r>
          </a:p>
          <a:p>
            <a:r>
              <a:rPr lang="ja-JP" altLang="en-US" dirty="0"/>
              <a:t>この中で</a:t>
            </a:r>
            <a:r>
              <a:rPr lang="en-US" altLang="ja-JP" dirty="0"/>
              <a:t>CAT</a:t>
            </a:r>
            <a:r>
              <a:rPr lang="ja-JP" altLang="en-US" dirty="0"/>
              <a:t>は、開発後半から結合試験に関して、使用するツールになります。</a:t>
            </a:r>
            <a:endParaRPr lang="en-US" altLang="ja-JP" dirty="0"/>
          </a:p>
          <a:p>
            <a:endParaRPr lang="en-US" altLang="ja-JP" dirty="0"/>
          </a:p>
          <a:p>
            <a:r>
              <a:rPr lang="ja-JP" altLang="en-US" dirty="0"/>
              <a:t>そして縦軸は用途になっておりまして、スケジュール管理から、設計、コミュニケーション、</a:t>
            </a:r>
            <a:endParaRPr lang="en-US" altLang="ja-JP" dirty="0"/>
          </a:p>
          <a:p>
            <a:r>
              <a:rPr lang="ja-JP" altLang="en-US" dirty="0"/>
              <a:t>テスト実行など、様々な役割を担っております。</a:t>
            </a:r>
          </a:p>
          <a:p>
            <a:endParaRPr kumimoji="1" lang="en-US" altLang="ja-JP" dirty="0"/>
          </a:p>
          <a:p>
            <a:r>
              <a:rPr lang="en-US" altLang="ja-JP" dirty="0"/>
              <a:t>【</a:t>
            </a:r>
            <a:r>
              <a:rPr lang="ja-JP" altLang="en-US" dirty="0"/>
              <a:t>オプション</a:t>
            </a:r>
            <a:r>
              <a:rPr lang="en-US" altLang="ja-JP" dirty="0"/>
              <a:t>】</a:t>
            </a:r>
          </a:p>
          <a:p>
            <a:r>
              <a:rPr lang="ja-JP" altLang="en-US" dirty="0"/>
              <a:t>結合テストについては会社様により</a:t>
            </a:r>
            <a:r>
              <a:rPr lang="en-US" altLang="ja-JP" dirty="0"/>
              <a:t>IT1</a:t>
            </a:r>
            <a:r>
              <a:rPr lang="ja-JP" altLang="en-US" dirty="0"/>
              <a:t>や</a:t>
            </a:r>
            <a:r>
              <a:rPr lang="en-US" altLang="ja-JP" dirty="0"/>
              <a:t>IT2</a:t>
            </a:r>
            <a:r>
              <a:rPr lang="ja-JP" altLang="en-US" dirty="0"/>
              <a:t>といった様々な呼び方があります。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2</a:t>
            </a:fld>
            <a:endParaRPr kumimoji="1" lang="ja-JP" altLang="en-US"/>
          </a:p>
        </p:txBody>
      </p:sp>
    </p:spTree>
    <p:extLst>
      <p:ext uri="{BB962C8B-B14F-4D97-AF65-F5344CB8AC3E}">
        <p14:creationId xmlns:p14="http://schemas.microsoft.com/office/powerpoint/2010/main" val="2244033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それでは、主要機能を資料上で簡単にご紹介させていただいたあと、</a:t>
            </a:r>
            <a:endParaRPr lang="en-US" altLang="ja-JP" dirty="0"/>
          </a:p>
          <a:p>
            <a:r>
              <a:rPr lang="ja-JP" altLang="en-US" dirty="0"/>
              <a:t>デモにて詳しく説明させてください。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26</a:t>
            </a:fld>
            <a:endParaRPr kumimoji="1" lang="ja-JP" altLang="en-US"/>
          </a:p>
        </p:txBody>
      </p:sp>
    </p:spTree>
    <p:extLst>
      <p:ext uri="{BB962C8B-B14F-4D97-AF65-F5344CB8AC3E}">
        <p14:creationId xmlns:p14="http://schemas.microsoft.com/office/powerpoint/2010/main" val="265110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noResize="1"/>
          </p:cNvSpPr>
          <p:nvPr>
            <p:ph type="sldImg"/>
          </p:nvPr>
        </p:nvSpPr>
        <p:spPr>
          <a:solidFill>
            <a:schemeClr val="accent1"/>
          </a:solidFill>
          <a:ln w="25400">
            <a:solidFill>
              <a:schemeClr val="accent1">
                <a:shade val="50000"/>
              </a:schemeClr>
            </a:solidFill>
            <a:prstDash val="solid"/>
          </a:ln>
        </p:spPr>
      </p:sp>
      <p:sp>
        <p:nvSpPr>
          <p:cNvPr id="3" name="ノート プレースホルダ 2"/>
          <p:cNvSpPr txBox="1">
            <a:spLocks noGrp="1"/>
          </p:cNvSpPr>
          <p:nvPr>
            <p:ph type="body" sz="quarter" idx="1"/>
          </p:nvPr>
        </p:nvSpPr>
        <p:spPr>
          <a:xfrm>
            <a:off x="673606" y="4686416"/>
            <a:ext cx="5388521" cy="4439918"/>
          </a:xfrm>
        </p:spPr>
        <p:txBody>
          <a:bodyPr/>
          <a:lstStyle/>
          <a:p>
            <a:r>
              <a:rPr lang="ja-JP" altLang="en-US" dirty="0"/>
              <a:t>はじめに、テスト仕様書の管理機能です。</a:t>
            </a:r>
            <a:endParaRPr lang="en-US" altLang="ja-JP" dirty="0"/>
          </a:p>
          <a:p>
            <a:endParaRPr lang="en-US" altLang="ja-JP" dirty="0"/>
          </a:p>
          <a:p>
            <a:r>
              <a:rPr lang="ja-JP" altLang="en-US" dirty="0"/>
              <a:t>テスト仕様書は、ブラウザ上で作成するか、</a:t>
            </a:r>
          </a:p>
          <a:p>
            <a:r>
              <a:rPr lang="ja-JP" altLang="en-US" dirty="0"/>
              <a:t>お使いの</a:t>
            </a:r>
            <a:r>
              <a:rPr lang="en-US" altLang="ja-JP" dirty="0"/>
              <a:t>EXCEL</a:t>
            </a:r>
            <a:r>
              <a:rPr lang="ja-JP" altLang="en-US" dirty="0"/>
              <a:t>をアップロードして作成するか、の２通りがあります。</a:t>
            </a:r>
            <a:endParaRPr lang="en-US" altLang="ja-JP" dirty="0"/>
          </a:p>
          <a:p>
            <a:endParaRPr lang="en-US" altLang="ja-JP" dirty="0"/>
          </a:p>
          <a:p>
            <a:r>
              <a:rPr lang="ja-JP" altLang="en-US" dirty="0"/>
              <a:t>作成した仕様書は、</a:t>
            </a:r>
            <a:r>
              <a:rPr lang="en-US" altLang="ja-JP" dirty="0"/>
              <a:t>EXCEL</a:t>
            </a:r>
            <a:r>
              <a:rPr lang="ja-JP" altLang="en-US" dirty="0"/>
              <a:t>や</a:t>
            </a:r>
            <a:r>
              <a:rPr lang="en-US" altLang="ja-JP" dirty="0"/>
              <a:t>Google</a:t>
            </a:r>
            <a:r>
              <a:rPr lang="ja-JP" altLang="en-US" dirty="0"/>
              <a:t> </a:t>
            </a:r>
            <a:r>
              <a:rPr lang="en-US" altLang="ja-JP" dirty="0"/>
              <a:t>Spread</a:t>
            </a:r>
            <a:r>
              <a:rPr lang="ja-JP" altLang="en-US" dirty="0"/>
              <a:t>シートのように、</a:t>
            </a:r>
            <a:endParaRPr lang="en-US" altLang="ja-JP" dirty="0"/>
          </a:p>
          <a:p>
            <a:r>
              <a:rPr lang="ja-JP" altLang="en-US" dirty="0"/>
              <a:t>ブラウザ上から簡単に編集できます。</a:t>
            </a:r>
            <a:endParaRPr lang="en-US" altLang="ja-JP" dirty="0"/>
          </a:p>
        </p:txBody>
      </p:sp>
    </p:spTree>
    <p:extLst>
      <p:ext uri="{BB962C8B-B14F-4D97-AF65-F5344CB8AC3E}">
        <p14:creationId xmlns:p14="http://schemas.microsoft.com/office/powerpoint/2010/main" val="721765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その後、テスターさんがテスト結果を登録していきます。</a:t>
            </a:r>
            <a:endParaRPr lang="en-US" altLang="ja-JP" dirty="0"/>
          </a:p>
          <a:p>
            <a:endParaRPr lang="en-US" altLang="ja-JP" dirty="0"/>
          </a:p>
          <a:p>
            <a:r>
              <a:rPr lang="ja-JP" altLang="en-US" dirty="0"/>
              <a:t>これが実行画面となっており、</a:t>
            </a:r>
            <a:endParaRPr lang="en-US" altLang="ja-JP" dirty="0"/>
          </a:p>
          <a:p>
            <a:r>
              <a:rPr lang="ja-JP" altLang="en-US" dirty="0"/>
              <a:t>左側が仕様書の一覧、右側が仕様書の内容と、結果登録の画面です。</a:t>
            </a:r>
          </a:p>
          <a:p>
            <a:endParaRPr lang="en-US" altLang="ja-JP" dirty="0"/>
          </a:p>
          <a:p>
            <a:r>
              <a:rPr lang="ja-JP" altLang="en-US" dirty="0"/>
              <a:t>テストを実行結果は、右のアイコンをクリックして、</a:t>
            </a:r>
            <a:endParaRPr lang="en-US" altLang="ja-JP" dirty="0"/>
          </a:p>
          <a:p>
            <a:r>
              <a:rPr lang="en-US" altLang="ja-JP" dirty="0"/>
              <a:t>OK</a:t>
            </a:r>
            <a:r>
              <a:rPr lang="ja-JP" altLang="en-US" dirty="0"/>
              <a:t>や</a:t>
            </a:r>
            <a:r>
              <a:rPr lang="en-US" altLang="ja-JP" dirty="0"/>
              <a:t>NG</a:t>
            </a:r>
            <a:r>
              <a:rPr lang="ja-JP" altLang="en-US" dirty="0"/>
              <a:t>というように登録できます。</a:t>
            </a:r>
          </a:p>
          <a:p>
            <a:r>
              <a:rPr lang="ja-JP" altLang="en-US" dirty="0"/>
              <a:t>裏ではこの結果が、リアルタイムに集計され、</a:t>
            </a:r>
          </a:p>
          <a:p>
            <a:r>
              <a:rPr lang="ja-JP" altLang="en-US" dirty="0"/>
              <a:t>いつでも進捗を確認することが出来ます。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28</a:t>
            </a:fld>
            <a:endParaRPr kumimoji="1" lang="ja-JP" altLang="en-US"/>
          </a:p>
        </p:txBody>
      </p:sp>
    </p:spTree>
    <p:extLst>
      <p:ext uri="{BB962C8B-B14F-4D97-AF65-F5344CB8AC3E}">
        <p14:creationId xmlns:p14="http://schemas.microsoft.com/office/powerpoint/2010/main" val="314396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ちょっとした機能ですが、テスト実行時、仕様書の検索もできます。</a:t>
            </a:r>
            <a:endParaRPr lang="en-US" altLang="ja-JP" dirty="0"/>
          </a:p>
          <a:p>
            <a:endParaRPr lang="en-US" altLang="ja-JP" dirty="0"/>
          </a:p>
          <a:p>
            <a:r>
              <a:rPr lang="ja-JP" altLang="en-US" dirty="0"/>
              <a:t>検索したい語句を入力すれば、</a:t>
            </a:r>
            <a:endParaRPr lang="en-US" altLang="ja-JP" dirty="0"/>
          </a:p>
          <a:p>
            <a:r>
              <a:rPr lang="ja-JP" altLang="en-US" dirty="0"/>
              <a:t>該当する仕様書を探すことができます。</a:t>
            </a:r>
            <a:endParaRPr lang="en-US" altLang="ja-JP" dirty="0"/>
          </a:p>
          <a:p>
            <a:endParaRPr lang="ja-JP" altLang="en-US" dirty="0"/>
          </a:p>
          <a:p>
            <a:r>
              <a:rPr lang="ja-JP" altLang="en-US" dirty="0"/>
              <a:t>仕様書を跨いでの検索は、</a:t>
            </a:r>
            <a:r>
              <a:rPr lang="en-US" altLang="ja-JP" dirty="0"/>
              <a:t>EXCEL</a:t>
            </a:r>
            <a:r>
              <a:rPr lang="ja-JP" altLang="en-US" dirty="0" err="1"/>
              <a:t>ですと</a:t>
            </a:r>
            <a:r>
              <a:rPr lang="ja-JP" altLang="en-US" dirty="0"/>
              <a:t>難しい部分ですが、</a:t>
            </a:r>
          </a:p>
          <a:p>
            <a:r>
              <a:rPr lang="en-US" altLang="ja-JP" dirty="0"/>
              <a:t>CAT</a:t>
            </a:r>
            <a:r>
              <a:rPr lang="ja-JP" altLang="en-US" dirty="0"/>
              <a:t>では簡単に行えます。</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29</a:t>
            </a:fld>
            <a:endParaRPr kumimoji="1" lang="ja-JP" altLang="en-US"/>
          </a:p>
        </p:txBody>
      </p:sp>
    </p:spTree>
    <p:extLst>
      <p:ext uri="{BB962C8B-B14F-4D97-AF65-F5344CB8AC3E}">
        <p14:creationId xmlns:p14="http://schemas.microsoft.com/office/powerpoint/2010/main" val="37980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テスト実行機能の一番の特徴は、</a:t>
            </a:r>
            <a:endParaRPr lang="en-US" altLang="ja-JP" dirty="0"/>
          </a:p>
          <a:p>
            <a:r>
              <a:rPr lang="ja-JP" altLang="en-US" dirty="0"/>
              <a:t>各ケースをいつ、だれが変更したかという、履歴が見れることです。</a:t>
            </a:r>
          </a:p>
          <a:p>
            <a:endParaRPr lang="ja-JP" altLang="en-US" dirty="0"/>
          </a:p>
          <a:p>
            <a:r>
              <a:rPr lang="en-US" altLang="ja-JP" dirty="0"/>
              <a:t>EXCEL</a:t>
            </a:r>
            <a:r>
              <a:rPr lang="ja-JP" altLang="en-US" dirty="0"/>
              <a:t>では、保存されている内容しかわからないので、</a:t>
            </a:r>
          </a:p>
          <a:p>
            <a:r>
              <a:rPr lang="en-US" altLang="ja-JP" dirty="0"/>
              <a:t>NG</a:t>
            </a:r>
            <a:r>
              <a:rPr lang="ja-JP" altLang="en-US" dirty="0"/>
              <a:t>のケースを、</a:t>
            </a:r>
            <a:r>
              <a:rPr lang="en-US" altLang="ja-JP" dirty="0"/>
              <a:t>OK</a:t>
            </a:r>
            <a:r>
              <a:rPr lang="ja-JP" altLang="en-US" dirty="0"/>
              <a:t>にごまかすということも、出来てしまいます。</a:t>
            </a:r>
          </a:p>
          <a:p>
            <a:endParaRPr lang="ja-JP" altLang="en-US" dirty="0"/>
          </a:p>
          <a:p>
            <a:r>
              <a:rPr lang="en-US" altLang="ja-JP" dirty="0"/>
              <a:t>CAT</a:t>
            </a:r>
            <a:r>
              <a:rPr lang="ja-JP" altLang="en-US" dirty="0"/>
              <a:t>では変更履歴が確認できるので、</a:t>
            </a:r>
            <a:endParaRPr lang="en-US" altLang="ja-JP" dirty="0"/>
          </a:p>
          <a:p>
            <a:r>
              <a:rPr lang="ja-JP" altLang="en-US" dirty="0"/>
              <a:t>誤った書き換えの確認もできますし、</a:t>
            </a:r>
            <a:endParaRPr lang="en-US" altLang="ja-JP" dirty="0"/>
          </a:p>
          <a:p>
            <a:r>
              <a:rPr lang="ja-JP" altLang="en-US" dirty="0"/>
              <a:t>「履歴が確認できる」ということ自体が、</a:t>
            </a:r>
            <a:endParaRPr lang="en-US" altLang="ja-JP" dirty="0"/>
          </a:p>
          <a:p>
            <a:r>
              <a:rPr lang="ja-JP" altLang="en-US" dirty="0"/>
              <a:t>不正な変更を抑制できると考えております。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30</a:t>
            </a:fld>
            <a:endParaRPr kumimoji="1" lang="ja-JP" altLang="en-US"/>
          </a:p>
        </p:txBody>
      </p:sp>
    </p:spTree>
    <p:extLst>
      <p:ext uri="{BB962C8B-B14F-4D97-AF65-F5344CB8AC3E}">
        <p14:creationId xmlns:p14="http://schemas.microsoft.com/office/powerpoint/2010/main" val="4284295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727851" y="4718446"/>
            <a:ext cx="5389563" cy="4440238"/>
          </a:xfrm>
        </p:spPr>
        <p:txBody>
          <a:bodyPr>
            <a:normAutofit fontScale="92500" lnSpcReduction="20000"/>
          </a:bodyPr>
          <a:lstStyle/>
          <a:p>
            <a:r>
              <a:rPr lang="en-US" altLang="ja-JP" dirty="0"/>
              <a:t>CAT</a:t>
            </a:r>
            <a:r>
              <a:rPr lang="ja-JP" altLang="en-US" dirty="0"/>
              <a:t>は、障害管理機能も内包しております。</a:t>
            </a:r>
            <a:endParaRPr lang="en-US" altLang="ja-JP" dirty="0"/>
          </a:p>
          <a:p>
            <a:endParaRPr lang="en-US" altLang="ja-JP" dirty="0"/>
          </a:p>
          <a:p>
            <a:r>
              <a:rPr lang="ja-JP" altLang="en-US" dirty="0"/>
              <a:t>一般的な、</a:t>
            </a:r>
            <a:r>
              <a:rPr lang="en-US" altLang="ja-JP" dirty="0"/>
              <a:t>JIRA</a:t>
            </a:r>
            <a:r>
              <a:rPr lang="ja-JP" altLang="en-US" dirty="0"/>
              <a:t>や</a:t>
            </a:r>
            <a:r>
              <a:rPr lang="en-US" altLang="ja-JP" dirty="0" err="1"/>
              <a:t>Redmine</a:t>
            </a:r>
            <a:r>
              <a:rPr lang="ja-JP" altLang="en-US" dirty="0"/>
              <a:t>といったシステムとも遜色のない機能を有しております。</a:t>
            </a:r>
            <a:endParaRPr lang="en-US" altLang="ja-JP" dirty="0"/>
          </a:p>
          <a:p>
            <a:endParaRPr lang="en-US" altLang="ja-JP" dirty="0"/>
          </a:p>
          <a:p>
            <a:r>
              <a:rPr lang="ja-JP" altLang="en-US" dirty="0"/>
              <a:t>画面では、左側に、重要度毎の集計情報、</a:t>
            </a:r>
            <a:endParaRPr lang="en-US" altLang="ja-JP" dirty="0"/>
          </a:p>
          <a:p>
            <a:r>
              <a:rPr lang="ja-JP" altLang="en-US" dirty="0"/>
              <a:t>右側に、障害の一覧が表示されています。</a:t>
            </a:r>
          </a:p>
          <a:p>
            <a:endParaRPr lang="en-US" altLang="ja-JP" dirty="0"/>
          </a:p>
          <a:p>
            <a:r>
              <a:rPr lang="ja-JP" altLang="en-US" dirty="0"/>
              <a:t>一覧は、ステータスや担当者といった、各項目で自由にフィルタリングが出来るので、</a:t>
            </a:r>
            <a:endParaRPr lang="en-US" altLang="ja-JP" dirty="0"/>
          </a:p>
          <a:p>
            <a:r>
              <a:rPr lang="ja-JP" altLang="en-US" dirty="0"/>
              <a:t>「自分が担当する、オープン中の障害」といったものもすぐに探すことが出来ます。</a:t>
            </a:r>
          </a:p>
          <a:p>
            <a:endParaRPr lang="ja-JP" altLang="en-US" dirty="0"/>
          </a:p>
          <a:p>
            <a:r>
              <a:rPr lang="en-US" altLang="ja-JP" dirty="0"/>
              <a:t>【</a:t>
            </a:r>
            <a:r>
              <a:rPr lang="ja-JP" altLang="en-US" dirty="0"/>
              <a:t>補足情報</a:t>
            </a:r>
            <a:r>
              <a:rPr lang="en-US" altLang="ja-JP" dirty="0"/>
              <a:t>】</a:t>
            </a:r>
            <a:endParaRPr lang="ja-JP" altLang="en-US" dirty="0"/>
          </a:p>
          <a:p>
            <a:r>
              <a:rPr lang="ja-JP" altLang="en-US" dirty="0"/>
              <a:t>他のツールと</a:t>
            </a:r>
            <a:r>
              <a:rPr lang="en-US" altLang="ja-JP" dirty="0"/>
              <a:t>CAT</a:t>
            </a:r>
            <a:r>
              <a:rPr lang="ja-JP" altLang="en-US" dirty="0"/>
              <a:t>の一番の違いは</a:t>
            </a:r>
            <a:endParaRPr lang="en-US" altLang="ja-JP" dirty="0"/>
          </a:p>
          <a:p>
            <a:r>
              <a:rPr lang="en-US" altLang="ja-JP" dirty="0"/>
              <a:t>(</a:t>
            </a:r>
            <a:r>
              <a:rPr lang="ja-JP" altLang="en-US" dirty="0"/>
              <a:t>左から二番目</a:t>
            </a:r>
            <a:r>
              <a:rPr lang="en-US" altLang="ja-JP" dirty="0"/>
              <a:t>)</a:t>
            </a:r>
            <a:r>
              <a:rPr lang="ja-JP" altLang="en-US" dirty="0"/>
              <a:t>　ケース</a:t>
            </a:r>
            <a:r>
              <a:rPr lang="en-US" altLang="ja-JP" dirty="0"/>
              <a:t>ID</a:t>
            </a:r>
            <a:r>
              <a:rPr lang="ja-JP" altLang="en-US" dirty="0"/>
              <a:t>という項目です。</a:t>
            </a:r>
          </a:p>
          <a:p>
            <a:r>
              <a:rPr lang="ja-JP" altLang="en-US" dirty="0"/>
              <a:t>テスト実行画面からテスターが障害を報告でき、</a:t>
            </a:r>
            <a:endParaRPr lang="en-US" altLang="ja-JP" dirty="0"/>
          </a:p>
          <a:p>
            <a:r>
              <a:rPr lang="ja-JP" altLang="en-US" dirty="0"/>
              <a:t>その時にテストケースと障害が紐付きます。</a:t>
            </a:r>
          </a:p>
          <a:p>
            <a:r>
              <a:rPr lang="ja-JP" altLang="en-US" dirty="0"/>
              <a:t>複数のケースを手動で紐付けることもできます。</a:t>
            </a:r>
            <a:endParaRPr lang="en-US" altLang="ja-JP" dirty="0"/>
          </a:p>
          <a:p>
            <a:endParaRPr lang="en-US" altLang="ja-JP" dirty="0"/>
          </a:p>
          <a:p>
            <a:r>
              <a:rPr lang="ja-JP" altLang="en-US" dirty="0"/>
              <a:t>紐付けると障害の詳細画面からケースのリンクが貼られ、</a:t>
            </a:r>
            <a:endParaRPr lang="en-US" altLang="ja-JP" dirty="0"/>
          </a:p>
          <a:p>
            <a:r>
              <a:rPr lang="ja-JP" altLang="en-US" dirty="0"/>
              <a:t>発生したケースをすぐに確認でき、</a:t>
            </a:r>
            <a:endParaRPr lang="en-US" altLang="ja-JP" dirty="0"/>
          </a:p>
          <a:p>
            <a:r>
              <a:rPr lang="ja-JP" altLang="en-US" dirty="0"/>
              <a:t>例えば、障害修正後、再テスト範囲の特定も迅速に行えます。</a:t>
            </a:r>
            <a:endParaRPr lang="en-US" altLang="ja-JP" dirty="0"/>
          </a:p>
          <a:p>
            <a:endParaRPr lang="en-US" altLang="ja-JP" dirty="0"/>
          </a:p>
          <a:p>
            <a:r>
              <a:rPr lang="en-US" altLang="ja-JP" dirty="0"/>
              <a:t>【</a:t>
            </a:r>
            <a:r>
              <a:rPr lang="ja-JP" altLang="en-US" dirty="0"/>
              <a:t>補足情報</a:t>
            </a:r>
            <a:r>
              <a:rPr lang="en-US" altLang="ja-JP" dirty="0"/>
              <a:t>】</a:t>
            </a:r>
            <a:endParaRPr lang="ja-JP" altLang="en-US" dirty="0"/>
          </a:p>
          <a:p>
            <a:r>
              <a:rPr lang="ja-JP" altLang="en-US" dirty="0"/>
              <a:t>シフトでは、</a:t>
            </a:r>
            <a:r>
              <a:rPr lang="en-US" altLang="ja-JP" dirty="0"/>
              <a:t>NG</a:t>
            </a:r>
            <a:r>
              <a:rPr lang="ja-JP" altLang="en-US" dirty="0"/>
              <a:t>のケースは全ての障害と紐付けなさいという運用をしています。</a:t>
            </a:r>
          </a:p>
          <a:p>
            <a:endParaRPr lang="ja-JP" altLang="en-US" dirty="0"/>
          </a:p>
          <a:p>
            <a:r>
              <a:rPr lang="ja-JP" altLang="en-US" dirty="0"/>
              <a:t>画面では</a:t>
            </a:r>
            <a:r>
              <a:rPr lang="en-US" altLang="ja-JP" dirty="0"/>
              <a:t>1</a:t>
            </a:r>
            <a:r>
              <a:rPr lang="ja-JP" altLang="en-US" dirty="0"/>
              <a:t>件ぐらいですが多いところは</a:t>
            </a:r>
            <a:r>
              <a:rPr lang="en-US" altLang="ja-JP" dirty="0"/>
              <a:t>15</a:t>
            </a:r>
            <a:r>
              <a:rPr lang="ja-JP" altLang="en-US" dirty="0"/>
              <a:t>件とか表示されます。</a:t>
            </a:r>
          </a:p>
          <a:p>
            <a:r>
              <a:rPr lang="ja-JP" altLang="en-US" dirty="0"/>
              <a:t>そうすると障害が治った時にどこを再テストすればよいかが</a:t>
            </a:r>
          </a:p>
          <a:p>
            <a:r>
              <a:rPr lang="ja-JP" altLang="en-US" dirty="0"/>
              <a:t>すぐ見えてきます。これで回帰テストの影響範囲を探る際の</a:t>
            </a:r>
          </a:p>
          <a:p>
            <a:r>
              <a:rPr lang="ja-JP" altLang="en-US" dirty="0"/>
              <a:t>計画コストが大きくかわります。</a:t>
            </a:r>
          </a:p>
          <a:p>
            <a:endParaRPr lang="ja-JP" altLang="en-US" dirty="0"/>
          </a:p>
          <a:p>
            <a:r>
              <a:rPr lang="ja-JP" altLang="en-US" dirty="0"/>
              <a:t>他にも、開発者からみると修正すべき障害の優先度という意味合いでも使えます。</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31</a:t>
            </a:fld>
            <a:endParaRPr kumimoji="1" lang="ja-JP" altLang="en-US"/>
          </a:p>
        </p:txBody>
      </p:sp>
    </p:spTree>
    <p:extLst>
      <p:ext uri="{BB962C8B-B14F-4D97-AF65-F5344CB8AC3E}">
        <p14:creationId xmlns:p14="http://schemas.microsoft.com/office/powerpoint/2010/main" val="4222439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727851" y="4718446"/>
            <a:ext cx="5389563" cy="4440238"/>
          </a:xfrm>
        </p:spPr>
        <p:txBody>
          <a:bodyPr>
            <a:normAutofit fontScale="92500" lnSpcReduction="20000"/>
          </a:bodyPr>
          <a:lstStyle/>
          <a:p>
            <a:r>
              <a:rPr lang="en-US" altLang="ja-JP" dirty="0"/>
              <a:t>CAT</a:t>
            </a:r>
            <a:r>
              <a:rPr lang="ja-JP" altLang="en-US" dirty="0"/>
              <a:t>は、障害管理機能も内包しております。</a:t>
            </a:r>
            <a:endParaRPr lang="en-US" altLang="ja-JP" dirty="0"/>
          </a:p>
          <a:p>
            <a:endParaRPr lang="en-US" altLang="ja-JP" dirty="0"/>
          </a:p>
          <a:p>
            <a:r>
              <a:rPr lang="ja-JP" altLang="en-US" dirty="0"/>
              <a:t>一般的な、</a:t>
            </a:r>
            <a:r>
              <a:rPr lang="en-US" altLang="ja-JP" dirty="0"/>
              <a:t>JIRA</a:t>
            </a:r>
            <a:r>
              <a:rPr lang="ja-JP" altLang="en-US" dirty="0"/>
              <a:t>や</a:t>
            </a:r>
            <a:r>
              <a:rPr lang="en-US" altLang="ja-JP" dirty="0" err="1"/>
              <a:t>Redmine</a:t>
            </a:r>
            <a:r>
              <a:rPr lang="ja-JP" altLang="en-US" dirty="0"/>
              <a:t>といったシステムとも遜色のない機能を有しております。</a:t>
            </a:r>
            <a:endParaRPr lang="en-US" altLang="ja-JP" dirty="0"/>
          </a:p>
          <a:p>
            <a:endParaRPr lang="en-US" altLang="ja-JP" dirty="0"/>
          </a:p>
          <a:p>
            <a:r>
              <a:rPr lang="ja-JP" altLang="en-US" dirty="0"/>
              <a:t>画面では、左側に、重要度毎の集計情報、</a:t>
            </a:r>
            <a:endParaRPr lang="en-US" altLang="ja-JP" dirty="0"/>
          </a:p>
          <a:p>
            <a:r>
              <a:rPr lang="ja-JP" altLang="en-US" dirty="0"/>
              <a:t>右側に、障害の一覧が表示されています。</a:t>
            </a:r>
          </a:p>
          <a:p>
            <a:endParaRPr lang="en-US" altLang="ja-JP" dirty="0"/>
          </a:p>
          <a:p>
            <a:r>
              <a:rPr lang="ja-JP" altLang="en-US" dirty="0"/>
              <a:t>一覧は、ステータスや担当者といった、各項目で自由にフィルタリングが出来るので、</a:t>
            </a:r>
            <a:endParaRPr lang="en-US" altLang="ja-JP" dirty="0"/>
          </a:p>
          <a:p>
            <a:r>
              <a:rPr lang="ja-JP" altLang="en-US" dirty="0"/>
              <a:t>「自分が担当する、オープン中の障害」といったものもすぐに探すことが出来ます。</a:t>
            </a:r>
          </a:p>
          <a:p>
            <a:endParaRPr lang="ja-JP" altLang="en-US" dirty="0"/>
          </a:p>
          <a:p>
            <a:r>
              <a:rPr lang="en-US" altLang="ja-JP" dirty="0"/>
              <a:t>【</a:t>
            </a:r>
            <a:r>
              <a:rPr lang="ja-JP" altLang="en-US" dirty="0"/>
              <a:t>補足情報</a:t>
            </a:r>
            <a:r>
              <a:rPr lang="en-US" altLang="ja-JP" dirty="0"/>
              <a:t>】</a:t>
            </a:r>
            <a:endParaRPr lang="ja-JP" altLang="en-US" dirty="0"/>
          </a:p>
          <a:p>
            <a:r>
              <a:rPr lang="ja-JP" altLang="en-US" dirty="0"/>
              <a:t>他のツールと</a:t>
            </a:r>
            <a:r>
              <a:rPr lang="en-US" altLang="ja-JP" dirty="0"/>
              <a:t>CAT</a:t>
            </a:r>
            <a:r>
              <a:rPr lang="ja-JP" altLang="en-US" dirty="0"/>
              <a:t>の一番の違いは</a:t>
            </a:r>
            <a:endParaRPr lang="en-US" altLang="ja-JP" dirty="0"/>
          </a:p>
          <a:p>
            <a:r>
              <a:rPr lang="en-US" altLang="ja-JP" dirty="0"/>
              <a:t>(</a:t>
            </a:r>
            <a:r>
              <a:rPr lang="ja-JP" altLang="en-US" dirty="0"/>
              <a:t>左から二番目</a:t>
            </a:r>
            <a:r>
              <a:rPr lang="en-US" altLang="ja-JP" dirty="0"/>
              <a:t>)</a:t>
            </a:r>
            <a:r>
              <a:rPr lang="ja-JP" altLang="en-US" dirty="0"/>
              <a:t>　ケース</a:t>
            </a:r>
            <a:r>
              <a:rPr lang="en-US" altLang="ja-JP" dirty="0"/>
              <a:t>ID</a:t>
            </a:r>
            <a:r>
              <a:rPr lang="ja-JP" altLang="en-US" dirty="0"/>
              <a:t>という項目です。</a:t>
            </a:r>
          </a:p>
          <a:p>
            <a:r>
              <a:rPr lang="ja-JP" altLang="en-US" dirty="0"/>
              <a:t>テスト実行画面からテスターが障害を報告でき、</a:t>
            </a:r>
            <a:endParaRPr lang="en-US" altLang="ja-JP" dirty="0"/>
          </a:p>
          <a:p>
            <a:r>
              <a:rPr lang="ja-JP" altLang="en-US" dirty="0"/>
              <a:t>その時にテストケースと障害が紐付きます。</a:t>
            </a:r>
          </a:p>
          <a:p>
            <a:r>
              <a:rPr lang="ja-JP" altLang="en-US" dirty="0"/>
              <a:t>複数のケースを手動で紐付けることもできます。</a:t>
            </a:r>
            <a:endParaRPr lang="en-US" altLang="ja-JP" dirty="0"/>
          </a:p>
          <a:p>
            <a:endParaRPr lang="en-US" altLang="ja-JP" dirty="0"/>
          </a:p>
          <a:p>
            <a:r>
              <a:rPr lang="ja-JP" altLang="en-US" dirty="0"/>
              <a:t>紐付けると障害の詳細画面からケースのリンクが貼られ、</a:t>
            </a:r>
            <a:endParaRPr lang="en-US" altLang="ja-JP" dirty="0"/>
          </a:p>
          <a:p>
            <a:r>
              <a:rPr lang="ja-JP" altLang="en-US" dirty="0"/>
              <a:t>発生したケースをすぐに確認でき、</a:t>
            </a:r>
            <a:endParaRPr lang="en-US" altLang="ja-JP" dirty="0"/>
          </a:p>
          <a:p>
            <a:r>
              <a:rPr lang="ja-JP" altLang="en-US" dirty="0"/>
              <a:t>例えば、障害修正後、再テスト範囲の特定も迅速に行えます。</a:t>
            </a:r>
            <a:endParaRPr lang="en-US" altLang="ja-JP" dirty="0"/>
          </a:p>
          <a:p>
            <a:endParaRPr lang="en-US" altLang="ja-JP" dirty="0"/>
          </a:p>
          <a:p>
            <a:r>
              <a:rPr lang="en-US" altLang="ja-JP" dirty="0"/>
              <a:t>【</a:t>
            </a:r>
            <a:r>
              <a:rPr lang="ja-JP" altLang="en-US" dirty="0"/>
              <a:t>補足情報</a:t>
            </a:r>
            <a:r>
              <a:rPr lang="en-US" altLang="ja-JP" dirty="0"/>
              <a:t>】</a:t>
            </a:r>
            <a:endParaRPr lang="ja-JP" altLang="en-US" dirty="0"/>
          </a:p>
          <a:p>
            <a:r>
              <a:rPr lang="ja-JP" altLang="en-US" dirty="0"/>
              <a:t>シフトでは、</a:t>
            </a:r>
            <a:r>
              <a:rPr lang="en-US" altLang="ja-JP" dirty="0"/>
              <a:t>NG</a:t>
            </a:r>
            <a:r>
              <a:rPr lang="ja-JP" altLang="en-US" dirty="0"/>
              <a:t>のケースは全ての障害と紐付けなさいという運用をしています。</a:t>
            </a:r>
          </a:p>
          <a:p>
            <a:endParaRPr lang="ja-JP" altLang="en-US" dirty="0"/>
          </a:p>
          <a:p>
            <a:r>
              <a:rPr lang="ja-JP" altLang="en-US" dirty="0"/>
              <a:t>画面では</a:t>
            </a:r>
            <a:r>
              <a:rPr lang="en-US" altLang="ja-JP" dirty="0"/>
              <a:t>1</a:t>
            </a:r>
            <a:r>
              <a:rPr lang="ja-JP" altLang="en-US" dirty="0"/>
              <a:t>件ぐらいですが多いところは</a:t>
            </a:r>
            <a:r>
              <a:rPr lang="en-US" altLang="ja-JP" dirty="0"/>
              <a:t>15</a:t>
            </a:r>
            <a:r>
              <a:rPr lang="ja-JP" altLang="en-US" dirty="0"/>
              <a:t>件とか表示されます。</a:t>
            </a:r>
          </a:p>
          <a:p>
            <a:r>
              <a:rPr lang="ja-JP" altLang="en-US" dirty="0"/>
              <a:t>そうすると障害が治った時にどこを再テストすればよいかが</a:t>
            </a:r>
          </a:p>
          <a:p>
            <a:r>
              <a:rPr lang="ja-JP" altLang="en-US" dirty="0"/>
              <a:t>すぐ見えてきます。これで回帰テストの影響範囲を探る際の</a:t>
            </a:r>
          </a:p>
          <a:p>
            <a:r>
              <a:rPr lang="ja-JP" altLang="en-US" dirty="0"/>
              <a:t>計画コストが大きくかわります。</a:t>
            </a:r>
          </a:p>
          <a:p>
            <a:endParaRPr lang="ja-JP" altLang="en-US" dirty="0"/>
          </a:p>
          <a:p>
            <a:r>
              <a:rPr lang="ja-JP" altLang="en-US" dirty="0"/>
              <a:t>他にも、開発者からみると修正すべき障害の優先度という意味合いでも使えます。</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32</a:t>
            </a:fld>
            <a:endParaRPr kumimoji="1" lang="ja-JP" altLang="en-US"/>
          </a:p>
        </p:txBody>
      </p:sp>
    </p:spTree>
    <p:extLst>
      <p:ext uri="{BB962C8B-B14F-4D97-AF65-F5344CB8AC3E}">
        <p14:creationId xmlns:p14="http://schemas.microsoft.com/office/powerpoint/2010/main" val="1191496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なお、既に、</a:t>
            </a:r>
            <a:r>
              <a:rPr lang="en-US" altLang="ja-JP" dirty="0" err="1"/>
              <a:t>Redmine</a:t>
            </a:r>
            <a:r>
              <a:rPr lang="ja-JP" altLang="en-US" dirty="0"/>
              <a:t>や</a:t>
            </a:r>
            <a:r>
              <a:rPr lang="en-US" altLang="ja-JP" dirty="0"/>
              <a:t>JIRA</a:t>
            </a:r>
            <a:r>
              <a:rPr lang="ja-JP" altLang="en-US" dirty="0"/>
              <a:t>をお使いの場合は、</a:t>
            </a:r>
          </a:p>
          <a:p>
            <a:r>
              <a:rPr lang="ja-JP" altLang="en-US" dirty="0"/>
              <a:t>そこから障害情報を同期することができます。</a:t>
            </a:r>
            <a:endParaRPr lang="en-US" altLang="ja-JP" dirty="0"/>
          </a:p>
          <a:p>
            <a:endParaRPr lang="en-US" altLang="ja-JP" dirty="0"/>
          </a:p>
          <a:p>
            <a:r>
              <a:rPr lang="ja-JP" altLang="en-US" dirty="0"/>
              <a:t>これによってお客様の、障害管理の運用は変えずに、</a:t>
            </a:r>
            <a:endParaRPr lang="en-US" altLang="ja-JP" dirty="0"/>
          </a:p>
          <a:p>
            <a:r>
              <a:rPr lang="ja-JP" altLang="en-US" dirty="0"/>
              <a:t>お使いいただけます。</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33</a:t>
            </a:fld>
            <a:endParaRPr kumimoji="1" lang="ja-JP" altLang="en-US"/>
          </a:p>
        </p:txBody>
      </p:sp>
    </p:spTree>
    <p:extLst>
      <p:ext uri="{BB962C8B-B14F-4D97-AF65-F5344CB8AC3E}">
        <p14:creationId xmlns:p14="http://schemas.microsoft.com/office/powerpoint/2010/main" val="2443835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こちらは進捗管理機能のグラフの表示です。</a:t>
            </a:r>
            <a:endParaRPr lang="en-US" altLang="ja-JP" dirty="0"/>
          </a:p>
          <a:p>
            <a:r>
              <a:rPr lang="ja-JP" altLang="en-US" dirty="0"/>
              <a:t>今、テストが、どれくらい進んでいるのか、というのを、リアルタイムで確認できます。</a:t>
            </a:r>
          </a:p>
          <a:p>
            <a:endParaRPr lang="en-US" altLang="ja-JP" dirty="0"/>
          </a:p>
          <a:p>
            <a:r>
              <a:rPr lang="ja-JP" altLang="en-US" dirty="0"/>
              <a:t>グラフは、プロジェクトの進捗状況を表しており、</a:t>
            </a:r>
          </a:p>
          <a:p>
            <a:r>
              <a:rPr lang="ja-JP" altLang="en-US" dirty="0"/>
              <a:t>横軸は期間、縦軸は、消化ケース数や、障害数といった、</a:t>
            </a:r>
            <a:endParaRPr lang="en-US" altLang="ja-JP" dirty="0"/>
          </a:p>
          <a:p>
            <a:r>
              <a:rPr lang="ja-JP" altLang="en-US" dirty="0"/>
              <a:t>指標が表示されています。</a:t>
            </a:r>
            <a:endParaRPr lang="en-US" altLang="ja-JP" dirty="0"/>
          </a:p>
          <a:p>
            <a:endParaRPr lang="en-US" altLang="ja-JP" dirty="0"/>
          </a:p>
          <a:p>
            <a:r>
              <a:rPr lang="ja-JP" altLang="en-US" dirty="0"/>
              <a:t>例えば、</a:t>
            </a:r>
            <a:endParaRPr lang="en-US" altLang="ja-JP" dirty="0"/>
          </a:p>
          <a:p>
            <a:r>
              <a:rPr lang="ja-JP" altLang="en-US" dirty="0"/>
              <a:t>緑色の四角が消化したケース数、</a:t>
            </a:r>
            <a:endParaRPr lang="en-US" altLang="ja-JP" dirty="0"/>
          </a:p>
          <a:p>
            <a:r>
              <a:rPr lang="ja-JP" altLang="en-US" dirty="0"/>
              <a:t>下のバーチャートが残りのケース数を表しています。</a:t>
            </a:r>
            <a:endParaRPr lang="en-US" altLang="ja-JP" dirty="0"/>
          </a:p>
          <a:p>
            <a:r>
              <a:rPr lang="ja-JP" altLang="en-US" dirty="0"/>
              <a:t>あとどれくらいのテストが残っているか、どれくらいで終わりそうか</a:t>
            </a:r>
            <a:endParaRPr lang="en-US" altLang="ja-JP" dirty="0"/>
          </a:p>
          <a:p>
            <a:r>
              <a:rPr lang="ja-JP" altLang="en-US" dirty="0"/>
              <a:t>ということも、視覚的に確認できます。</a:t>
            </a:r>
            <a:endParaRPr lang="en-US" altLang="ja-JP" dirty="0"/>
          </a:p>
          <a:p>
            <a:endParaRPr lang="en-US" altLang="ja-JP" dirty="0"/>
          </a:p>
          <a:p>
            <a:r>
              <a:rPr lang="en-US" altLang="ja-JP" dirty="0"/>
              <a:t>EXCEL</a:t>
            </a:r>
            <a:r>
              <a:rPr lang="ja-JP" altLang="en-US" dirty="0" err="1"/>
              <a:t>での</a:t>
            </a:r>
            <a:r>
              <a:rPr lang="ja-JP" altLang="en-US" dirty="0"/>
              <a:t>管理の場合、</a:t>
            </a:r>
            <a:endParaRPr lang="en-US" altLang="ja-JP" dirty="0"/>
          </a:p>
          <a:p>
            <a:r>
              <a:rPr lang="ja-JP" altLang="en-US" dirty="0"/>
              <a:t>ここまで表示するのは、かなり苦労されると思いますが、</a:t>
            </a:r>
            <a:endParaRPr lang="en-US" altLang="ja-JP" dirty="0"/>
          </a:p>
          <a:p>
            <a:r>
              <a:rPr lang="en-US" altLang="ja-JP" dirty="0"/>
              <a:t>CAT</a:t>
            </a:r>
            <a:r>
              <a:rPr lang="ja-JP" altLang="en-US" dirty="0"/>
              <a:t>では、全自動でいつでも確認出来ます。</a:t>
            </a:r>
            <a:endParaRPr lang="en-US" altLang="ja-JP" dirty="0"/>
          </a:p>
          <a:p>
            <a:endParaRPr lang="en-US" altLang="ja-JP" dirty="0"/>
          </a:p>
          <a:p>
            <a:r>
              <a:rPr lang="en-US" altLang="ja-JP" dirty="0"/>
              <a:t>【</a:t>
            </a:r>
            <a:r>
              <a:rPr lang="ja-JP" altLang="en-US" dirty="0"/>
              <a:t>補足情報</a:t>
            </a:r>
            <a:r>
              <a:rPr lang="en-US" altLang="ja-JP" dirty="0"/>
              <a:t>】</a:t>
            </a:r>
          </a:p>
          <a:p>
            <a:r>
              <a:rPr lang="ja-JP" altLang="en-US" dirty="0"/>
              <a:t>・他には、</a:t>
            </a:r>
            <a:endParaRPr lang="en-US" altLang="ja-JP" dirty="0"/>
          </a:p>
          <a:p>
            <a:r>
              <a:rPr lang="ja-JP" altLang="en-US" dirty="0"/>
              <a:t>赤色の線が発生した障害数、</a:t>
            </a:r>
            <a:endParaRPr lang="en-US" altLang="ja-JP" dirty="0"/>
          </a:p>
          <a:p>
            <a:r>
              <a:rPr lang="ja-JP" altLang="en-US" dirty="0"/>
              <a:t>青色の線が対応した障害数です。</a:t>
            </a:r>
            <a:endParaRPr lang="en-US" altLang="ja-JP" dirty="0"/>
          </a:p>
          <a:p>
            <a:r>
              <a:rPr lang="ja-JP" altLang="en-US" dirty="0"/>
              <a:t>このふたつがくっつくと、全ての障害が対応された、ということがすぐに確認できます。</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34</a:t>
            </a:fld>
            <a:endParaRPr kumimoji="1" lang="ja-JP" altLang="en-US"/>
          </a:p>
        </p:txBody>
      </p:sp>
    </p:spTree>
    <p:extLst>
      <p:ext uri="{BB962C8B-B14F-4D97-AF65-F5344CB8AC3E}">
        <p14:creationId xmlns:p14="http://schemas.microsoft.com/office/powerpoint/2010/main" val="12808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こちらはプロジェクト全体の、進捗テーブルです。</a:t>
            </a:r>
          </a:p>
          <a:p>
            <a:endParaRPr lang="en-US" altLang="ja-JP" dirty="0"/>
          </a:p>
          <a:p>
            <a:r>
              <a:rPr lang="ja-JP" altLang="en-US" dirty="0"/>
              <a:t>先ほどと同じで、横軸には期間、</a:t>
            </a:r>
          </a:p>
          <a:p>
            <a:r>
              <a:rPr lang="ja-JP" altLang="en-US" dirty="0"/>
              <a:t>縦軸には、ステータス毎のケース数や、</a:t>
            </a:r>
            <a:endParaRPr lang="en-US" altLang="ja-JP" dirty="0"/>
          </a:p>
          <a:p>
            <a:r>
              <a:rPr lang="ja-JP" altLang="en-US" dirty="0"/>
              <a:t>障害の発生率などを、数値で表示しています。</a:t>
            </a:r>
            <a:endParaRPr lang="en-US" altLang="ja-JP" dirty="0"/>
          </a:p>
          <a:p>
            <a:endParaRPr lang="en-US" altLang="ja-JP" dirty="0"/>
          </a:p>
          <a:p>
            <a:r>
              <a:rPr lang="ja-JP" altLang="en-US" dirty="0"/>
              <a:t>「今日は、どれくらい障害が発生したのか」とか</a:t>
            </a:r>
            <a:endParaRPr lang="en-US" altLang="ja-JP" dirty="0"/>
          </a:p>
          <a:p>
            <a:r>
              <a:rPr lang="ja-JP" altLang="en-US" dirty="0"/>
              <a:t>「</a:t>
            </a:r>
            <a:r>
              <a:rPr lang="en-US" altLang="ja-JP" dirty="0"/>
              <a:t>NG</a:t>
            </a:r>
            <a:r>
              <a:rPr lang="ja-JP" altLang="en-US" dirty="0"/>
              <a:t>のケースがあとどれくらい残っているか」</a:t>
            </a:r>
            <a:endParaRPr lang="en-US" altLang="ja-JP" dirty="0"/>
          </a:p>
          <a:p>
            <a:r>
              <a:rPr lang="ja-JP" altLang="en-US" dirty="0"/>
              <a:t>という事を、日毎に確認できます。</a:t>
            </a:r>
            <a:endParaRPr lang="en-US" altLang="ja-JP" dirty="0"/>
          </a:p>
          <a:p>
            <a:endParaRPr lang="en-US" altLang="ja-JP" dirty="0"/>
          </a:p>
          <a:p>
            <a:r>
              <a:rPr lang="ja-JP" altLang="en-US" dirty="0"/>
              <a:t>また期間は、月毎や週毎のほかに、</a:t>
            </a:r>
            <a:r>
              <a:rPr lang="en-US" altLang="ja-JP" dirty="0"/>
              <a:t>1</a:t>
            </a:r>
            <a:r>
              <a:rPr lang="ja-JP" altLang="en-US" dirty="0"/>
              <a:t>時間単位でも、</a:t>
            </a:r>
            <a:endParaRPr lang="en-US" altLang="ja-JP" dirty="0"/>
          </a:p>
          <a:p>
            <a:r>
              <a:rPr lang="ja-JP" altLang="en-US" dirty="0"/>
              <a:t>表示でき、お客様の運用に沿った、見方ができます。</a:t>
            </a:r>
            <a:endParaRPr lang="en-US" altLang="ja-JP" dirty="0"/>
          </a:p>
          <a:p>
            <a:endParaRPr lang="en-US" altLang="ja-JP" dirty="0"/>
          </a:p>
          <a:p>
            <a:r>
              <a:rPr lang="en-US" altLang="ja-JP" dirty="0"/>
              <a:t>【</a:t>
            </a:r>
            <a:r>
              <a:rPr lang="ja-JP" altLang="en-US" dirty="0"/>
              <a:t>補足情報</a:t>
            </a:r>
            <a:r>
              <a:rPr lang="en-US" altLang="ja-JP" dirty="0"/>
              <a:t>】</a:t>
            </a:r>
            <a:endParaRPr lang="ja-JP" altLang="en-US" dirty="0"/>
          </a:p>
          <a:p>
            <a:r>
              <a:rPr lang="ja-JP" altLang="en-US" dirty="0"/>
              <a:t>また、仕様書に対して消化するケースの予定を入れておくと、</a:t>
            </a:r>
            <a:endParaRPr lang="en-US" altLang="ja-JP" dirty="0"/>
          </a:p>
          <a:p>
            <a:r>
              <a:rPr lang="ja-JP" altLang="en-US" dirty="0"/>
              <a:t>予定と実績の差異の確認も可能です。</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35</a:t>
            </a:fld>
            <a:endParaRPr kumimoji="1" lang="ja-JP" altLang="en-US"/>
          </a:p>
        </p:txBody>
      </p:sp>
    </p:spTree>
    <p:extLst>
      <p:ext uri="{BB962C8B-B14F-4D97-AF65-F5344CB8AC3E}">
        <p14:creationId xmlns:p14="http://schemas.microsoft.com/office/powerpoint/2010/main" val="125258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これが導入前のモデルとなります。</a:t>
            </a:r>
            <a:endParaRPr lang="en-US" altLang="ja-JP" dirty="0"/>
          </a:p>
          <a:p>
            <a:r>
              <a:rPr lang="ja-JP" altLang="en-US" dirty="0"/>
              <a:t>一般的な開発チーム様は、</a:t>
            </a:r>
            <a:r>
              <a:rPr lang="en-US" altLang="ja-JP" dirty="0"/>
              <a:t>JIRA</a:t>
            </a:r>
            <a:r>
              <a:rPr lang="ja-JP" altLang="en-US" dirty="0" err="1"/>
              <a:t>です</a:t>
            </a:r>
            <a:r>
              <a:rPr lang="ja-JP" altLang="en-US" dirty="0"/>
              <a:t>とか</a:t>
            </a:r>
            <a:r>
              <a:rPr lang="en-US" altLang="ja-JP" dirty="0" err="1"/>
              <a:t>Redmine</a:t>
            </a:r>
            <a:r>
              <a:rPr lang="ja-JP" altLang="en-US" dirty="0"/>
              <a:t>といった</a:t>
            </a:r>
            <a:r>
              <a:rPr lang="en-US" altLang="ja-JP" dirty="0"/>
              <a:t>BTS</a:t>
            </a:r>
            <a:r>
              <a:rPr lang="ja-JP" altLang="en-US" dirty="0"/>
              <a:t>で、</a:t>
            </a:r>
            <a:endParaRPr lang="en-US" altLang="ja-JP" dirty="0"/>
          </a:p>
          <a:p>
            <a:r>
              <a:rPr lang="ja-JP" altLang="en-US" dirty="0"/>
              <a:t>障害管理をされておりますが、</a:t>
            </a:r>
            <a:endParaRPr lang="en-US" altLang="ja-JP" dirty="0"/>
          </a:p>
          <a:p>
            <a:r>
              <a:rPr lang="ja-JP" altLang="en-US" dirty="0"/>
              <a:t>テスト管理に関しては、未だ</a:t>
            </a:r>
            <a:r>
              <a:rPr lang="en-US" altLang="ja-JP" dirty="0"/>
              <a:t>EXCEL</a:t>
            </a:r>
            <a:r>
              <a:rPr lang="ja-JP" altLang="en-US" dirty="0" err="1"/>
              <a:t>のままです</a:t>
            </a:r>
            <a:r>
              <a:rPr lang="ja-JP" altLang="en-US" dirty="0"/>
              <a:t>。</a:t>
            </a:r>
            <a:endParaRPr lang="en-US" altLang="ja-JP" dirty="0"/>
          </a:p>
          <a:p>
            <a:endParaRPr lang="en-US" altLang="ja-JP" dirty="0"/>
          </a:p>
          <a:p>
            <a:r>
              <a:rPr lang="ja-JP" altLang="en-US" dirty="0"/>
              <a:t>そして、日々の進捗管理では、</a:t>
            </a:r>
          </a:p>
          <a:p>
            <a:r>
              <a:rPr lang="ja-JP" altLang="en-US" dirty="0"/>
              <a:t>この</a:t>
            </a:r>
            <a:r>
              <a:rPr lang="en-US" altLang="ja-JP" dirty="0"/>
              <a:t>BTS</a:t>
            </a:r>
            <a:r>
              <a:rPr lang="ja-JP" altLang="en-US" dirty="0"/>
              <a:t>の情報と、</a:t>
            </a:r>
            <a:r>
              <a:rPr lang="en-US" altLang="ja-JP" dirty="0"/>
              <a:t>EXCEL</a:t>
            </a:r>
            <a:r>
              <a:rPr lang="ja-JP" altLang="en-US" dirty="0"/>
              <a:t>のテストの結果を紐付けて</a:t>
            </a:r>
            <a:r>
              <a:rPr lang="en-US" altLang="ja-JP" dirty="0"/>
              <a:t>,</a:t>
            </a:r>
          </a:p>
          <a:p>
            <a:r>
              <a:rPr lang="ja-JP" altLang="en-US" dirty="0"/>
              <a:t>集計しているということが多いです。</a:t>
            </a:r>
            <a:endParaRPr lang="en-US" altLang="ja-JP" dirty="0"/>
          </a:p>
          <a:p>
            <a:endParaRPr kumimoji="1" lang="en-US" altLang="ja-JP" dirty="0"/>
          </a:p>
          <a:p>
            <a:r>
              <a:rPr lang="ja-JP" altLang="en-US" dirty="0"/>
              <a:t>そのとき、この手作業での集計作業が、マネージャさんの負担になっておりまして、</a:t>
            </a:r>
            <a:endParaRPr lang="en-US" altLang="ja-JP" dirty="0"/>
          </a:p>
          <a:p>
            <a:r>
              <a:rPr kumimoji="1" lang="ja-JP" altLang="en-US" dirty="0"/>
              <a:t>リアルタイムで進捗が確認できないですとか、</a:t>
            </a:r>
            <a:endParaRPr kumimoji="1" lang="en-US" altLang="ja-JP" dirty="0"/>
          </a:p>
          <a:p>
            <a:r>
              <a:rPr lang="ja-JP" altLang="en-US" dirty="0"/>
              <a:t>それによって課題の分析や報告が遅れる、</a:t>
            </a:r>
            <a:endParaRPr kumimoji="1" lang="en-US" altLang="ja-JP" dirty="0"/>
          </a:p>
          <a:p>
            <a:r>
              <a:rPr kumimoji="1" lang="ja-JP" altLang="en-US" dirty="0"/>
              <a:t>といった問題が発生しています。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a:t>
            </a:fld>
            <a:endParaRPr kumimoji="1" lang="ja-JP" altLang="en-US"/>
          </a:p>
        </p:txBody>
      </p:sp>
    </p:spTree>
    <p:extLst>
      <p:ext uri="{BB962C8B-B14F-4D97-AF65-F5344CB8AC3E}">
        <p14:creationId xmlns:p14="http://schemas.microsoft.com/office/powerpoint/2010/main" val="2019329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先ほどの進捗画面は、プロジェクト毎でしたが、</a:t>
            </a:r>
            <a:endParaRPr lang="en-US" altLang="ja-JP" dirty="0"/>
          </a:p>
          <a:p>
            <a:r>
              <a:rPr lang="ja-JP" altLang="en-US" dirty="0"/>
              <a:t>テスト仕様書毎や、メンバー毎でも確認可能です。</a:t>
            </a:r>
            <a:endParaRPr lang="en-US" altLang="ja-JP" dirty="0"/>
          </a:p>
          <a:p>
            <a:endParaRPr lang="en-US" altLang="ja-JP" dirty="0"/>
          </a:p>
          <a:p>
            <a:r>
              <a:rPr lang="ja-JP" altLang="en-US" dirty="0"/>
              <a:t>この画面では左に、仕様書の一覧が表示されており、</a:t>
            </a:r>
            <a:endParaRPr lang="en-US" altLang="ja-JP" dirty="0"/>
          </a:p>
          <a:p>
            <a:r>
              <a:rPr lang="ja-JP" altLang="en-US" dirty="0"/>
              <a:t>それぞれ残ケース数や進捗率を把握できます。</a:t>
            </a:r>
            <a:endParaRPr lang="en-US" altLang="ja-JP" dirty="0"/>
          </a:p>
          <a:p>
            <a:endParaRPr lang="en-US" altLang="ja-JP" dirty="0"/>
          </a:p>
          <a:p>
            <a:r>
              <a:rPr lang="ja-JP" altLang="en-US" dirty="0"/>
              <a:t>また、仕様書に対して、予定の消化ケース数を、入力することもでき、</a:t>
            </a:r>
          </a:p>
          <a:p>
            <a:r>
              <a:rPr lang="ja-JP" altLang="en-US" dirty="0"/>
              <a:t>右側のカレンダー上で、予実管理ができるようになっています。</a:t>
            </a:r>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36</a:t>
            </a:fld>
            <a:endParaRPr kumimoji="1" lang="ja-JP" altLang="en-US"/>
          </a:p>
        </p:txBody>
      </p:sp>
    </p:spTree>
    <p:extLst>
      <p:ext uri="{BB962C8B-B14F-4D97-AF65-F5344CB8AC3E}">
        <p14:creationId xmlns:p14="http://schemas.microsoft.com/office/powerpoint/2010/main" val="1082034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予定入力について簡単に説明します。</a:t>
            </a:r>
            <a:endParaRPr lang="en-US" altLang="ja-JP" dirty="0"/>
          </a:p>
          <a:p>
            <a:endParaRPr lang="en-US" altLang="ja-JP" dirty="0"/>
          </a:p>
          <a:p>
            <a:r>
              <a:rPr lang="ja-JP" altLang="en-US" dirty="0"/>
              <a:t>仕様書に対して、</a:t>
            </a:r>
          </a:p>
          <a:p>
            <a:r>
              <a:rPr lang="en-US" altLang="ja-JP" dirty="0"/>
              <a:t>1</a:t>
            </a:r>
            <a:r>
              <a:rPr lang="ja-JP" altLang="en-US" dirty="0"/>
              <a:t>ケースあたりの実行時間と、</a:t>
            </a:r>
            <a:endParaRPr lang="en-US" altLang="ja-JP" dirty="0"/>
          </a:p>
          <a:p>
            <a:r>
              <a:rPr lang="ja-JP" altLang="en-US" dirty="0"/>
              <a:t>割り当てるメンバーの人数、を決めると、</a:t>
            </a:r>
            <a:endParaRPr lang="en-US" altLang="ja-JP" dirty="0"/>
          </a:p>
          <a:p>
            <a:r>
              <a:rPr lang="ja-JP" altLang="en-US" dirty="0"/>
              <a:t>予定の割り振りが、自動的に行えます。</a:t>
            </a:r>
          </a:p>
          <a:p>
            <a:endParaRPr lang="en-US" altLang="ja-JP" dirty="0"/>
          </a:p>
          <a:p>
            <a:r>
              <a:rPr lang="ja-JP" altLang="en-US" dirty="0"/>
              <a:t>そこから、ケースのボリュームに応じて、</a:t>
            </a:r>
            <a:endParaRPr lang="en-US" altLang="ja-JP" dirty="0"/>
          </a:p>
          <a:p>
            <a:r>
              <a:rPr lang="ja-JP" altLang="en-US" dirty="0"/>
              <a:t>手作業で予定を修正します。</a:t>
            </a:r>
          </a:p>
          <a:p>
            <a:endParaRPr lang="en-US" altLang="ja-JP" dirty="0"/>
          </a:p>
          <a:p>
            <a:endParaRPr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37</a:t>
            </a:fld>
            <a:endParaRPr kumimoji="1" lang="ja-JP" altLang="en-US"/>
          </a:p>
        </p:txBody>
      </p:sp>
    </p:spTree>
    <p:extLst>
      <p:ext uri="{BB962C8B-B14F-4D97-AF65-F5344CB8AC3E}">
        <p14:creationId xmlns:p14="http://schemas.microsoft.com/office/powerpoint/2010/main" val="3000233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他にはテスト実行時に発生した課題を、</a:t>
            </a:r>
            <a:endParaRPr lang="en-US" altLang="ja-JP" dirty="0"/>
          </a:p>
          <a:p>
            <a:r>
              <a:rPr lang="ja-JP" altLang="en-US" dirty="0"/>
              <a:t>障害と別に管理する機能もあります。</a:t>
            </a:r>
            <a:endParaRPr lang="en-US" altLang="ja-JP" dirty="0"/>
          </a:p>
          <a:p>
            <a:endParaRPr lang="en-US" altLang="ja-JP" dirty="0"/>
          </a:p>
          <a:p>
            <a:r>
              <a:rPr lang="ja-JP" altLang="en-US" dirty="0"/>
              <a:t>「このテスト仕様書は、見直しが必要なため、実行ができない。」</a:t>
            </a:r>
            <a:endParaRPr lang="en-US" altLang="ja-JP" dirty="0"/>
          </a:p>
          <a:p>
            <a:r>
              <a:rPr lang="ja-JP" altLang="en-US" dirty="0"/>
              <a:t>といった課題を、対処工数とともに、</a:t>
            </a:r>
            <a:endParaRPr lang="en-US" altLang="ja-JP" dirty="0"/>
          </a:p>
          <a:p>
            <a:r>
              <a:rPr lang="ja-JP" altLang="en-US" dirty="0"/>
              <a:t>テスターが登録して、マネージャが確認できます。</a:t>
            </a:r>
            <a:endParaRPr lang="en-US" altLang="ja-JP" dirty="0"/>
          </a:p>
          <a:p>
            <a:endParaRPr lang="en-US" altLang="ja-JP" dirty="0"/>
          </a:p>
          <a:p>
            <a:r>
              <a:rPr lang="ja-JP" altLang="en-US" dirty="0"/>
              <a:t>プロジェクト内で、発生した課題と、</a:t>
            </a:r>
            <a:endParaRPr lang="en-US" altLang="ja-JP" dirty="0"/>
          </a:p>
          <a:p>
            <a:r>
              <a:rPr lang="ja-JP" altLang="en-US" dirty="0"/>
              <a:t>その解決に要した時間を管理することができます。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38</a:t>
            </a:fld>
            <a:endParaRPr kumimoji="1" lang="ja-JP" altLang="en-US"/>
          </a:p>
        </p:txBody>
      </p:sp>
    </p:spTree>
    <p:extLst>
      <p:ext uri="{BB962C8B-B14F-4D97-AF65-F5344CB8AC3E}">
        <p14:creationId xmlns:p14="http://schemas.microsoft.com/office/powerpoint/2010/main" val="2770802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他にはテスト実行時に発生した課題を、</a:t>
            </a:r>
            <a:endParaRPr lang="en-US" altLang="ja-JP" dirty="0"/>
          </a:p>
          <a:p>
            <a:r>
              <a:rPr lang="ja-JP" altLang="en-US" dirty="0"/>
              <a:t>障害と別に管理する機能もあります。</a:t>
            </a:r>
            <a:endParaRPr lang="en-US" altLang="ja-JP" dirty="0"/>
          </a:p>
          <a:p>
            <a:endParaRPr lang="en-US" altLang="ja-JP" dirty="0"/>
          </a:p>
          <a:p>
            <a:r>
              <a:rPr lang="ja-JP" altLang="en-US" dirty="0"/>
              <a:t>「このテスト仕様書は、見直しが必要なため、実行ができない。」</a:t>
            </a:r>
            <a:endParaRPr lang="en-US" altLang="ja-JP" dirty="0"/>
          </a:p>
          <a:p>
            <a:r>
              <a:rPr lang="ja-JP" altLang="en-US" dirty="0"/>
              <a:t>といった課題を、対処工数とともに、</a:t>
            </a:r>
            <a:endParaRPr lang="en-US" altLang="ja-JP" dirty="0"/>
          </a:p>
          <a:p>
            <a:r>
              <a:rPr lang="ja-JP" altLang="en-US" dirty="0"/>
              <a:t>テスターが登録して、マネージャが確認できます。</a:t>
            </a:r>
            <a:endParaRPr lang="en-US" altLang="ja-JP" dirty="0"/>
          </a:p>
          <a:p>
            <a:endParaRPr lang="en-US" altLang="ja-JP" dirty="0"/>
          </a:p>
          <a:p>
            <a:r>
              <a:rPr lang="ja-JP" altLang="en-US" dirty="0"/>
              <a:t>プロジェクト内で、発生した課題と、</a:t>
            </a:r>
            <a:endParaRPr lang="en-US" altLang="ja-JP" dirty="0"/>
          </a:p>
          <a:p>
            <a:r>
              <a:rPr lang="ja-JP" altLang="en-US" dirty="0"/>
              <a:t>その解決に要した時間を管理することができます。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39</a:t>
            </a:fld>
            <a:endParaRPr kumimoji="1" lang="ja-JP" altLang="en-US"/>
          </a:p>
        </p:txBody>
      </p:sp>
    </p:spTree>
    <p:extLst>
      <p:ext uri="{BB962C8B-B14F-4D97-AF65-F5344CB8AC3E}">
        <p14:creationId xmlns:p14="http://schemas.microsoft.com/office/powerpoint/2010/main" val="1489123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最後に分析機能の説明です。</a:t>
            </a:r>
            <a:endParaRPr lang="en-US" altLang="ja-JP" dirty="0"/>
          </a:p>
          <a:p>
            <a:r>
              <a:rPr lang="ja-JP" altLang="en-US" dirty="0"/>
              <a:t>プロジェクトの品質と、</a:t>
            </a:r>
            <a:endParaRPr lang="en-US" altLang="ja-JP" dirty="0"/>
          </a:p>
          <a:p>
            <a:r>
              <a:rPr lang="ja-JP" altLang="en-US" dirty="0"/>
              <a:t>メンバーの生産性をリアルタイムに把握できます。</a:t>
            </a:r>
          </a:p>
          <a:p>
            <a:endParaRPr lang="ja-JP" altLang="en-US" dirty="0"/>
          </a:p>
          <a:p>
            <a:r>
              <a:rPr lang="ja-JP" altLang="en-US" dirty="0"/>
              <a:t>発生した障害数を、機能毎と、エンジニア毎で、確認できます。</a:t>
            </a:r>
            <a:endParaRPr lang="en-US" altLang="ja-JP" dirty="0"/>
          </a:p>
          <a:p>
            <a:endParaRPr lang="en-US" altLang="ja-JP" dirty="0"/>
          </a:p>
          <a:p>
            <a:r>
              <a:rPr lang="en-US" altLang="ja-JP" dirty="0"/>
              <a:t>CAT</a:t>
            </a:r>
            <a:r>
              <a:rPr lang="ja-JP" altLang="en-US" dirty="0"/>
              <a:t>上のプロジェクトについて、いつでも表示できるので、</a:t>
            </a:r>
            <a:endParaRPr lang="en-US" altLang="ja-JP" dirty="0"/>
          </a:p>
          <a:p>
            <a:r>
              <a:rPr lang="ja-JP" altLang="en-US" dirty="0"/>
              <a:t>過去の品質を指標として、次のテスト計画の精度を上げる、</a:t>
            </a:r>
            <a:endParaRPr lang="en-US" altLang="ja-JP" dirty="0"/>
          </a:p>
          <a:p>
            <a:r>
              <a:rPr lang="ja-JP" altLang="en-US" dirty="0"/>
              <a:t>ということも可能です。</a:t>
            </a:r>
            <a:endParaRPr lang="en-US" altLang="ja-JP" dirty="0"/>
          </a:p>
          <a:p>
            <a:endParaRPr lang="en-US" altLang="ja-JP" dirty="0"/>
          </a:p>
          <a:p>
            <a:r>
              <a:rPr lang="en-US" altLang="ja-JP" dirty="0"/>
              <a:t>【</a:t>
            </a:r>
            <a:r>
              <a:rPr lang="ja-JP" altLang="en-US" dirty="0"/>
              <a:t>このあとデモに入る</a:t>
            </a:r>
            <a:r>
              <a:rPr lang="en-US" altLang="ja-JP" dirty="0"/>
              <a:t>】</a:t>
            </a:r>
          </a:p>
          <a:p>
            <a:r>
              <a:rPr lang="ja-JP" altLang="en-US" dirty="0"/>
              <a:t>ここまで一通り、機能について説明させていただきましたが、</a:t>
            </a:r>
            <a:endParaRPr lang="en-US" altLang="ja-JP" dirty="0"/>
          </a:p>
          <a:p>
            <a:r>
              <a:rPr lang="ja-JP" altLang="en-US" dirty="0"/>
              <a:t>ご質問などはありますでしょうか。</a:t>
            </a:r>
            <a:endParaRPr lang="en-US" altLang="ja-JP" dirty="0"/>
          </a:p>
          <a:p>
            <a:endParaRPr lang="en-US" altLang="ja-JP" dirty="0"/>
          </a:p>
          <a:p>
            <a:r>
              <a:rPr lang="en-US" altLang="ja-JP" dirty="0"/>
              <a:t>【</a:t>
            </a:r>
            <a:r>
              <a:rPr lang="ja-JP" altLang="en-US" dirty="0"/>
              <a:t>質疑応答後</a:t>
            </a:r>
            <a:r>
              <a:rPr lang="en-US" altLang="ja-JP" dirty="0"/>
              <a:t>】</a:t>
            </a:r>
          </a:p>
          <a:p>
            <a:r>
              <a:rPr lang="ja-JP" altLang="en-US" dirty="0"/>
              <a:t>それでは、デモに入らせていただきます。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40</a:t>
            </a:fld>
            <a:endParaRPr kumimoji="1" lang="ja-JP" altLang="en-US"/>
          </a:p>
        </p:txBody>
      </p:sp>
    </p:spTree>
    <p:extLst>
      <p:ext uri="{BB962C8B-B14F-4D97-AF65-F5344CB8AC3E}">
        <p14:creationId xmlns:p14="http://schemas.microsoft.com/office/powerpoint/2010/main" val="314272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最後に分析機能の説明です。</a:t>
            </a:r>
            <a:endParaRPr lang="en-US" altLang="ja-JP" dirty="0"/>
          </a:p>
          <a:p>
            <a:r>
              <a:rPr lang="ja-JP" altLang="en-US" dirty="0"/>
              <a:t>プロジェクトの品質と、</a:t>
            </a:r>
            <a:endParaRPr lang="en-US" altLang="ja-JP" dirty="0"/>
          </a:p>
          <a:p>
            <a:r>
              <a:rPr lang="ja-JP" altLang="en-US" dirty="0"/>
              <a:t>メンバーの生産性をリアルタイムに把握できます。</a:t>
            </a:r>
          </a:p>
          <a:p>
            <a:endParaRPr lang="ja-JP" altLang="en-US" dirty="0"/>
          </a:p>
          <a:p>
            <a:r>
              <a:rPr lang="ja-JP" altLang="en-US" dirty="0"/>
              <a:t>発生した障害数を、機能毎と、エンジニア毎で、確認できます。</a:t>
            </a:r>
            <a:endParaRPr lang="en-US" altLang="ja-JP" dirty="0"/>
          </a:p>
          <a:p>
            <a:endParaRPr lang="en-US" altLang="ja-JP" dirty="0"/>
          </a:p>
          <a:p>
            <a:r>
              <a:rPr lang="en-US" altLang="ja-JP" dirty="0"/>
              <a:t>CAT</a:t>
            </a:r>
            <a:r>
              <a:rPr lang="ja-JP" altLang="en-US" dirty="0"/>
              <a:t>上のプロジェクトについて、いつでも表示できるので、</a:t>
            </a:r>
            <a:endParaRPr lang="en-US" altLang="ja-JP" dirty="0"/>
          </a:p>
          <a:p>
            <a:r>
              <a:rPr lang="ja-JP" altLang="en-US" dirty="0"/>
              <a:t>過去の品質を指標として、次のテスト計画の精度を上げる、</a:t>
            </a:r>
            <a:endParaRPr lang="en-US" altLang="ja-JP" dirty="0"/>
          </a:p>
          <a:p>
            <a:r>
              <a:rPr lang="ja-JP" altLang="en-US" dirty="0"/>
              <a:t>ということも可能です。</a:t>
            </a:r>
            <a:endParaRPr lang="en-US" altLang="ja-JP" dirty="0"/>
          </a:p>
          <a:p>
            <a:endParaRPr lang="en-US" altLang="ja-JP" dirty="0"/>
          </a:p>
          <a:p>
            <a:r>
              <a:rPr lang="en-US" altLang="ja-JP" dirty="0"/>
              <a:t>【</a:t>
            </a:r>
            <a:r>
              <a:rPr lang="ja-JP" altLang="en-US" dirty="0"/>
              <a:t>このあとデモに入る</a:t>
            </a:r>
            <a:r>
              <a:rPr lang="en-US" altLang="ja-JP" dirty="0"/>
              <a:t>】</a:t>
            </a:r>
          </a:p>
          <a:p>
            <a:r>
              <a:rPr lang="ja-JP" altLang="en-US" dirty="0"/>
              <a:t>ここまで一通り、機能について説明させていただきましたが、</a:t>
            </a:r>
            <a:endParaRPr lang="en-US" altLang="ja-JP" dirty="0"/>
          </a:p>
          <a:p>
            <a:r>
              <a:rPr lang="ja-JP" altLang="en-US" dirty="0"/>
              <a:t>ご質問などはありますでしょうか。</a:t>
            </a:r>
            <a:endParaRPr lang="en-US" altLang="ja-JP" dirty="0"/>
          </a:p>
          <a:p>
            <a:endParaRPr lang="en-US" altLang="ja-JP" dirty="0"/>
          </a:p>
          <a:p>
            <a:r>
              <a:rPr lang="en-US" altLang="ja-JP" dirty="0"/>
              <a:t>【</a:t>
            </a:r>
            <a:r>
              <a:rPr lang="ja-JP" altLang="en-US" dirty="0"/>
              <a:t>質疑応答後</a:t>
            </a:r>
            <a:r>
              <a:rPr lang="en-US" altLang="ja-JP" dirty="0"/>
              <a:t>】</a:t>
            </a:r>
          </a:p>
          <a:p>
            <a:r>
              <a:rPr lang="ja-JP" altLang="en-US" dirty="0"/>
              <a:t>それでは、デモに入らせていただきます。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41</a:t>
            </a:fld>
            <a:endParaRPr kumimoji="1" lang="ja-JP" altLang="en-US"/>
          </a:p>
        </p:txBody>
      </p:sp>
    </p:spTree>
    <p:extLst>
      <p:ext uri="{BB962C8B-B14F-4D97-AF65-F5344CB8AC3E}">
        <p14:creationId xmlns:p14="http://schemas.microsoft.com/office/powerpoint/2010/main" val="324617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最後に分析機能の説明です。</a:t>
            </a:r>
            <a:endParaRPr lang="en-US" altLang="ja-JP" dirty="0"/>
          </a:p>
          <a:p>
            <a:r>
              <a:rPr lang="ja-JP" altLang="en-US" dirty="0"/>
              <a:t>プロジェクトの品質と、</a:t>
            </a:r>
            <a:endParaRPr lang="en-US" altLang="ja-JP" dirty="0"/>
          </a:p>
          <a:p>
            <a:r>
              <a:rPr lang="ja-JP" altLang="en-US" dirty="0"/>
              <a:t>メンバーの生産性をリアルタイムに把握できます。</a:t>
            </a:r>
          </a:p>
          <a:p>
            <a:endParaRPr lang="ja-JP" altLang="en-US" dirty="0"/>
          </a:p>
          <a:p>
            <a:r>
              <a:rPr lang="ja-JP" altLang="en-US" dirty="0"/>
              <a:t>発生した障害数を、機能毎と、エンジニア毎で、確認できます。</a:t>
            </a:r>
            <a:endParaRPr lang="en-US" altLang="ja-JP" dirty="0"/>
          </a:p>
          <a:p>
            <a:endParaRPr lang="en-US" altLang="ja-JP" dirty="0"/>
          </a:p>
          <a:p>
            <a:r>
              <a:rPr lang="en-US" altLang="ja-JP" dirty="0"/>
              <a:t>CAT</a:t>
            </a:r>
            <a:r>
              <a:rPr lang="ja-JP" altLang="en-US" dirty="0"/>
              <a:t>上のプロジェクトについて、いつでも表示できるので、</a:t>
            </a:r>
            <a:endParaRPr lang="en-US" altLang="ja-JP" dirty="0"/>
          </a:p>
          <a:p>
            <a:r>
              <a:rPr lang="ja-JP" altLang="en-US" dirty="0"/>
              <a:t>過去の品質を指標として、次のテスト計画の精度を上げる、</a:t>
            </a:r>
            <a:endParaRPr lang="en-US" altLang="ja-JP" dirty="0"/>
          </a:p>
          <a:p>
            <a:r>
              <a:rPr lang="ja-JP" altLang="en-US" dirty="0"/>
              <a:t>ということも可能です。</a:t>
            </a:r>
            <a:endParaRPr lang="en-US" altLang="ja-JP" dirty="0"/>
          </a:p>
          <a:p>
            <a:endParaRPr lang="en-US" altLang="ja-JP" dirty="0"/>
          </a:p>
          <a:p>
            <a:r>
              <a:rPr lang="en-US" altLang="ja-JP" dirty="0"/>
              <a:t>【</a:t>
            </a:r>
            <a:r>
              <a:rPr lang="ja-JP" altLang="en-US" dirty="0"/>
              <a:t>このあとデモに入る</a:t>
            </a:r>
            <a:r>
              <a:rPr lang="en-US" altLang="ja-JP" dirty="0"/>
              <a:t>】</a:t>
            </a:r>
          </a:p>
          <a:p>
            <a:r>
              <a:rPr lang="ja-JP" altLang="en-US" dirty="0"/>
              <a:t>ここまで一通り、機能について説明させていただきましたが、</a:t>
            </a:r>
            <a:endParaRPr lang="en-US" altLang="ja-JP" dirty="0"/>
          </a:p>
          <a:p>
            <a:r>
              <a:rPr lang="ja-JP" altLang="en-US" dirty="0"/>
              <a:t>ご質問などはありますでしょうか。</a:t>
            </a:r>
            <a:endParaRPr lang="en-US" altLang="ja-JP" dirty="0"/>
          </a:p>
          <a:p>
            <a:endParaRPr lang="en-US" altLang="ja-JP" dirty="0"/>
          </a:p>
          <a:p>
            <a:r>
              <a:rPr lang="en-US" altLang="ja-JP" dirty="0"/>
              <a:t>【</a:t>
            </a:r>
            <a:r>
              <a:rPr lang="ja-JP" altLang="en-US" dirty="0"/>
              <a:t>質疑応答後</a:t>
            </a:r>
            <a:r>
              <a:rPr lang="en-US" altLang="ja-JP" dirty="0"/>
              <a:t>】</a:t>
            </a:r>
          </a:p>
          <a:p>
            <a:r>
              <a:rPr lang="ja-JP" altLang="en-US" dirty="0"/>
              <a:t>それでは、デモに入らせていただきます。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42</a:t>
            </a:fld>
            <a:endParaRPr kumimoji="1" lang="ja-JP" altLang="en-US"/>
          </a:p>
        </p:txBody>
      </p:sp>
    </p:spTree>
    <p:extLst>
      <p:ext uri="{BB962C8B-B14F-4D97-AF65-F5344CB8AC3E}">
        <p14:creationId xmlns:p14="http://schemas.microsoft.com/office/powerpoint/2010/main" val="3925422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最後に分析機能の説明です。</a:t>
            </a:r>
            <a:endParaRPr lang="en-US" altLang="ja-JP" dirty="0"/>
          </a:p>
          <a:p>
            <a:r>
              <a:rPr lang="ja-JP" altLang="en-US" dirty="0"/>
              <a:t>プロジェクトの品質と、</a:t>
            </a:r>
            <a:endParaRPr lang="en-US" altLang="ja-JP" dirty="0"/>
          </a:p>
          <a:p>
            <a:r>
              <a:rPr lang="ja-JP" altLang="en-US" dirty="0"/>
              <a:t>メンバーの生産性をリアルタイムに把握できます。</a:t>
            </a:r>
          </a:p>
          <a:p>
            <a:endParaRPr lang="ja-JP" altLang="en-US" dirty="0"/>
          </a:p>
          <a:p>
            <a:r>
              <a:rPr lang="ja-JP" altLang="en-US" dirty="0"/>
              <a:t>発生した障害数を、機能毎と、エンジニア毎で、確認できます。</a:t>
            </a:r>
            <a:endParaRPr lang="en-US" altLang="ja-JP" dirty="0"/>
          </a:p>
          <a:p>
            <a:endParaRPr lang="en-US" altLang="ja-JP" dirty="0"/>
          </a:p>
          <a:p>
            <a:r>
              <a:rPr lang="en-US" altLang="ja-JP" dirty="0"/>
              <a:t>CAT</a:t>
            </a:r>
            <a:r>
              <a:rPr lang="ja-JP" altLang="en-US" dirty="0"/>
              <a:t>上のプロジェクトについて、いつでも表示できるので、</a:t>
            </a:r>
            <a:endParaRPr lang="en-US" altLang="ja-JP" dirty="0"/>
          </a:p>
          <a:p>
            <a:r>
              <a:rPr lang="ja-JP" altLang="en-US" dirty="0"/>
              <a:t>過去の品質を指標として、次のテスト計画の精度を上げる、</a:t>
            </a:r>
            <a:endParaRPr lang="en-US" altLang="ja-JP" dirty="0"/>
          </a:p>
          <a:p>
            <a:r>
              <a:rPr lang="ja-JP" altLang="en-US" dirty="0"/>
              <a:t>ということも可能です。</a:t>
            </a:r>
            <a:endParaRPr lang="en-US" altLang="ja-JP" dirty="0"/>
          </a:p>
          <a:p>
            <a:endParaRPr lang="en-US" altLang="ja-JP" dirty="0"/>
          </a:p>
          <a:p>
            <a:r>
              <a:rPr lang="en-US" altLang="ja-JP" dirty="0"/>
              <a:t>【</a:t>
            </a:r>
            <a:r>
              <a:rPr lang="ja-JP" altLang="en-US" dirty="0"/>
              <a:t>このあとデモに入る</a:t>
            </a:r>
            <a:r>
              <a:rPr lang="en-US" altLang="ja-JP" dirty="0"/>
              <a:t>】</a:t>
            </a:r>
          </a:p>
          <a:p>
            <a:r>
              <a:rPr lang="ja-JP" altLang="en-US" dirty="0"/>
              <a:t>ここまで一通り、機能について説明させていただきましたが、</a:t>
            </a:r>
            <a:endParaRPr lang="en-US" altLang="ja-JP" dirty="0"/>
          </a:p>
          <a:p>
            <a:r>
              <a:rPr lang="ja-JP" altLang="en-US" dirty="0"/>
              <a:t>ご質問などはありますでしょうか。</a:t>
            </a:r>
            <a:endParaRPr lang="en-US" altLang="ja-JP" dirty="0"/>
          </a:p>
          <a:p>
            <a:endParaRPr lang="en-US" altLang="ja-JP" dirty="0"/>
          </a:p>
          <a:p>
            <a:r>
              <a:rPr lang="en-US" altLang="ja-JP" dirty="0"/>
              <a:t>【</a:t>
            </a:r>
            <a:r>
              <a:rPr lang="ja-JP" altLang="en-US" dirty="0"/>
              <a:t>質疑応答後</a:t>
            </a:r>
            <a:r>
              <a:rPr lang="en-US" altLang="ja-JP" dirty="0"/>
              <a:t>】</a:t>
            </a:r>
          </a:p>
          <a:p>
            <a:r>
              <a:rPr lang="ja-JP" altLang="en-US" dirty="0"/>
              <a:t>それでは、デモに入らせていただきます。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43</a:t>
            </a:fld>
            <a:endParaRPr kumimoji="1" lang="ja-JP" altLang="en-US"/>
          </a:p>
        </p:txBody>
      </p:sp>
    </p:spTree>
    <p:extLst>
      <p:ext uri="{BB962C8B-B14F-4D97-AF65-F5344CB8AC3E}">
        <p14:creationId xmlns:p14="http://schemas.microsoft.com/office/powerpoint/2010/main" val="2477726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最後に分析機能の説明です。</a:t>
            </a:r>
            <a:endParaRPr lang="en-US" altLang="ja-JP" dirty="0"/>
          </a:p>
          <a:p>
            <a:r>
              <a:rPr lang="ja-JP" altLang="en-US" dirty="0"/>
              <a:t>プロジェクトの品質と、</a:t>
            </a:r>
            <a:endParaRPr lang="en-US" altLang="ja-JP" dirty="0"/>
          </a:p>
          <a:p>
            <a:r>
              <a:rPr lang="ja-JP" altLang="en-US" dirty="0"/>
              <a:t>メンバーの生産性をリアルタイムに把握できます。</a:t>
            </a:r>
          </a:p>
          <a:p>
            <a:endParaRPr lang="ja-JP" altLang="en-US" dirty="0"/>
          </a:p>
          <a:p>
            <a:r>
              <a:rPr lang="ja-JP" altLang="en-US" dirty="0"/>
              <a:t>発生した障害数を、機能毎と、エンジニア毎で、確認できます。</a:t>
            </a:r>
            <a:endParaRPr lang="en-US" altLang="ja-JP" dirty="0"/>
          </a:p>
          <a:p>
            <a:endParaRPr lang="en-US" altLang="ja-JP" dirty="0"/>
          </a:p>
          <a:p>
            <a:r>
              <a:rPr lang="en-US" altLang="ja-JP" dirty="0"/>
              <a:t>CAT</a:t>
            </a:r>
            <a:r>
              <a:rPr lang="ja-JP" altLang="en-US" dirty="0"/>
              <a:t>上のプロジェクトについて、いつでも表示できるので、</a:t>
            </a:r>
            <a:endParaRPr lang="en-US" altLang="ja-JP" dirty="0"/>
          </a:p>
          <a:p>
            <a:r>
              <a:rPr lang="ja-JP" altLang="en-US" dirty="0"/>
              <a:t>過去の品質を指標として、次のテスト計画の精度を上げる、</a:t>
            </a:r>
            <a:endParaRPr lang="en-US" altLang="ja-JP" dirty="0"/>
          </a:p>
          <a:p>
            <a:r>
              <a:rPr lang="ja-JP" altLang="en-US" dirty="0"/>
              <a:t>ということも可能です。</a:t>
            </a:r>
            <a:endParaRPr lang="en-US" altLang="ja-JP" dirty="0"/>
          </a:p>
          <a:p>
            <a:endParaRPr lang="en-US" altLang="ja-JP" dirty="0"/>
          </a:p>
          <a:p>
            <a:r>
              <a:rPr lang="en-US" altLang="ja-JP" dirty="0"/>
              <a:t>【</a:t>
            </a:r>
            <a:r>
              <a:rPr lang="ja-JP" altLang="en-US" dirty="0"/>
              <a:t>このあとデモに入る</a:t>
            </a:r>
            <a:r>
              <a:rPr lang="en-US" altLang="ja-JP" dirty="0"/>
              <a:t>】</a:t>
            </a:r>
          </a:p>
          <a:p>
            <a:r>
              <a:rPr lang="ja-JP" altLang="en-US" dirty="0"/>
              <a:t>ここまで一通り、機能について説明させていただきましたが、</a:t>
            </a:r>
            <a:endParaRPr lang="en-US" altLang="ja-JP" dirty="0"/>
          </a:p>
          <a:p>
            <a:r>
              <a:rPr lang="ja-JP" altLang="en-US" dirty="0"/>
              <a:t>ご質問などはありますでしょうか。</a:t>
            </a:r>
            <a:endParaRPr lang="en-US" altLang="ja-JP" dirty="0"/>
          </a:p>
          <a:p>
            <a:endParaRPr lang="en-US" altLang="ja-JP" dirty="0"/>
          </a:p>
          <a:p>
            <a:r>
              <a:rPr lang="en-US" altLang="ja-JP" dirty="0"/>
              <a:t>【</a:t>
            </a:r>
            <a:r>
              <a:rPr lang="ja-JP" altLang="en-US" dirty="0"/>
              <a:t>質疑応答後</a:t>
            </a:r>
            <a:r>
              <a:rPr lang="en-US" altLang="ja-JP" dirty="0"/>
              <a:t>】</a:t>
            </a:r>
          </a:p>
          <a:p>
            <a:r>
              <a:rPr lang="ja-JP" altLang="en-US" dirty="0"/>
              <a:t>それでは、デモに入らせていただきます。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44</a:t>
            </a:fld>
            <a:endParaRPr kumimoji="1" lang="ja-JP" altLang="en-US"/>
          </a:p>
        </p:txBody>
      </p:sp>
    </p:spTree>
    <p:extLst>
      <p:ext uri="{BB962C8B-B14F-4D97-AF65-F5344CB8AC3E}">
        <p14:creationId xmlns:p14="http://schemas.microsoft.com/office/powerpoint/2010/main" val="4233088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t>CAT</a:t>
            </a:r>
            <a:r>
              <a:rPr lang="ja-JP" altLang="en-US" dirty="0"/>
              <a:t>の今後について、ということで、まとめさせていただきます。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45</a:t>
            </a:fld>
            <a:endParaRPr kumimoji="1" lang="ja-JP" altLang="en-US"/>
          </a:p>
        </p:txBody>
      </p:sp>
    </p:spTree>
    <p:extLst>
      <p:ext uri="{BB962C8B-B14F-4D97-AF65-F5344CB8AC3E}">
        <p14:creationId xmlns:p14="http://schemas.microsoft.com/office/powerpoint/2010/main" val="21929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はじめに、</a:t>
            </a:r>
            <a:r>
              <a:rPr lang="en-US" altLang="ja-JP" dirty="0"/>
              <a:t>CAT</a:t>
            </a:r>
            <a:r>
              <a:rPr lang="ja-JP" altLang="en-US" dirty="0"/>
              <a:t>がターゲットとしている課題を、説明いたします。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9</a:t>
            </a:fld>
            <a:endParaRPr kumimoji="1" lang="ja-JP" altLang="en-US"/>
          </a:p>
        </p:txBody>
      </p:sp>
    </p:spTree>
    <p:extLst>
      <p:ext uri="{BB962C8B-B14F-4D97-AF65-F5344CB8AC3E}">
        <p14:creationId xmlns:p14="http://schemas.microsoft.com/office/powerpoint/2010/main" val="1704347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CAT</a:t>
            </a:r>
            <a:r>
              <a:rPr lang="ja-JP" altLang="en-US" dirty="0"/>
              <a:t>はより、効率的なテスト管理が、できるよう、</a:t>
            </a:r>
            <a:endParaRPr lang="en-US" altLang="ja-JP" dirty="0"/>
          </a:p>
          <a:p>
            <a:r>
              <a:rPr lang="ja-JP" altLang="en-US" dirty="0"/>
              <a:t>日々、ご要望、課題を取込みながら</a:t>
            </a:r>
            <a:endParaRPr lang="en-US" altLang="ja-JP" dirty="0"/>
          </a:p>
          <a:p>
            <a:r>
              <a:rPr lang="ja-JP" altLang="en-US" dirty="0"/>
              <a:t>バージョンアップしていきます。</a:t>
            </a:r>
            <a:endParaRPr lang="en-US" altLang="ja-JP" dirty="0"/>
          </a:p>
          <a:p>
            <a:r>
              <a:rPr lang="ja-JP" altLang="en-US" dirty="0"/>
              <a:t>また、</a:t>
            </a:r>
            <a:r>
              <a:rPr lang="en-US" altLang="ja-JP" dirty="0"/>
              <a:t>Slack</a:t>
            </a:r>
            <a:r>
              <a:rPr lang="ja-JP" altLang="en-US" dirty="0"/>
              <a:t>や</a:t>
            </a:r>
            <a:r>
              <a:rPr lang="en-US" altLang="ja-JP" dirty="0"/>
              <a:t>Google Docs</a:t>
            </a:r>
            <a:r>
              <a:rPr lang="ja-JP" altLang="en-US" dirty="0"/>
              <a:t>といった、</a:t>
            </a:r>
            <a:endParaRPr lang="en-US" altLang="ja-JP" dirty="0"/>
          </a:p>
          <a:p>
            <a:r>
              <a:rPr lang="ja-JP" altLang="en-US" dirty="0"/>
              <a:t>外部サービスとの、連携強化も、検討しています。</a:t>
            </a:r>
            <a:endParaRPr lang="en-US" altLang="ja-JP" dirty="0"/>
          </a:p>
          <a:p>
            <a:endParaRPr lang="en-US" altLang="ja-JP" dirty="0"/>
          </a:p>
          <a:p>
            <a:r>
              <a:rPr kumimoji="1" lang="en-US" altLang="ja-JP" dirty="0"/>
              <a:t>【</a:t>
            </a:r>
            <a:r>
              <a:rPr kumimoji="1" lang="ja-JP" altLang="en-US" dirty="0"/>
              <a:t>オプション</a:t>
            </a:r>
            <a:r>
              <a:rPr kumimoji="1" lang="en-US" altLang="ja-JP" dirty="0"/>
              <a:t>】</a:t>
            </a:r>
          </a:p>
          <a:p>
            <a:r>
              <a:rPr kumimoji="1" lang="ja-JP" altLang="en-US" dirty="0"/>
              <a:t>マイナーバージョンアップ、</a:t>
            </a:r>
            <a:r>
              <a:rPr kumimoji="1" lang="en-US" altLang="ja-JP" dirty="0"/>
              <a:t>3</a:t>
            </a:r>
            <a:r>
              <a:rPr kumimoji="1" lang="ja-JP" altLang="en-US" dirty="0"/>
              <a:t>ヶ月に</a:t>
            </a:r>
            <a:r>
              <a:rPr lang="en-US" altLang="ja-JP" dirty="0"/>
              <a:t>1</a:t>
            </a:r>
            <a:r>
              <a:rPr lang="ja-JP" altLang="en-US" dirty="0"/>
              <a:t>回</a:t>
            </a:r>
            <a:endParaRPr kumimoji="1" lang="en-US" altLang="ja-JP" dirty="0"/>
          </a:p>
          <a:p>
            <a:r>
              <a:rPr lang="ja-JP" altLang="en-US" dirty="0"/>
              <a:t>メジャーバージョンアップ、年</a:t>
            </a:r>
            <a:r>
              <a:rPr lang="en-US" altLang="ja-JP" dirty="0"/>
              <a:t>1</a:t>
            </a:r>
            <a:r>
              <a:rPr lang="ja-JP" altLang="en-US" dirty="0"/>
              <a:t>回</a:t>
            </a:r>
            <a:endParaRPr kumimoji="1" lang="en-US" altLang="ja-JP"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46</a:t>
            </a:fld>
            <a:endParaRPr kumimoji="1" lang="ja-JP" altLang="en-US"/>
          </a:p>
        </p:txBody>
      </p:sp>
    </p:spTree>
    <p:extLst>
      <p:ext uri="{BB962C8B-B14F-4D97-AF65-F5344CB8AC3E}">
        <p14:creationId xmlns:p14="http://schemas.microsoft.com/office/powerpoint/2010/main" val="858682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はじめに、</a:t>
            </a:r>
            <a:r>
              <a:rPr lang="en-US" altLang="ja-JP" dirty="0"/>
              <a:t>CAT</a:t>
            </a:r>
            <a:r>
              <a:rPr lang="ja-JP" altLang="en-US" dirty="0"/>
              <a:t>がターゲットとしている課題を、説明いたします。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10</a:t>
            </a:fld>
            <a:endParaRPr kumimoji="1" lang="ja-JP" altLang="en-US"/>
          </a:p>
        </p:txBody>
      </p:sp>
    </p:spTree>
    <p:extLst>
      <p:ext uri="{BB962C8B-B14F-4D97-AF65-F5344CB8AC3E}">
        <p14:creationId xmlns:p14="http://schemas.microsoft.com/office/powerpoint/2010/main" val="255780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他にはテスト実行時に発生した課題を、</a:t>
            </a:r>
            <a:endParaRPr lang="en-US" altLang="ja-JP" dirty="0"/>
          </a:p>
          <a:p>
            <a:r>
              <a:rPr lang="ja-JP" altLang="en-US" dirty="0"/>
              <a:t>障害と別に管理する機能もあります。</a:t>
            </a:r>
            <a:endParaRPr lang="en-US" altLang="ja-JP" dirty="0"/>
          </a:p>
          <a:p>
            <a:endParaRPr lang="en-US" altLang="ja-JP" dirty="0"/>
          </a:p>
          <a:p>
            <a:r>
              <a:rPr lang="ja-JP" altLang="en-US" dirty="0"/>
              <a:t>「このテスト仕様書は、見直しが必要なため、実行ができない。」</a:t>
            </a:r>
            <a:endParaRPr lang="en-US" altLang="ja-JP" dirty="0"/>
          </a:p>
          <a:p>
            <a:r>
              <a:rPr lang="ja-JP" altLang="en-US" dirty="0"/>
              <a:t>といった課題を、対処工数とともに、</a:t>
            </a:r>
            <a:endParaRPr lang="en-US" altLang="ja-JP" dirty="0"/>
          </a:p>
          <a:p>
            <a:r>
              <a:rPr lang="ja-JP" altLang="en-US" dirty="0"/>
              <a:t>テスターが登録して、マネージャが確認できます。</a:t>
            </a:r>
            <a:endParaRPr lang="en-US" altLang="ja-JP" dirty="0"/>
          </a:p>
          <a:p>
            <a:endParaRPr lang="en-US" altLang="ja-JP" dirty="0"/>
          </a:p>
          <a:p>
            <a:r>
              <a:rPr lang="ja-JP" altLang="en-US" dirty="0"/>
              <a:t>プロジェクト内で、発生した課題と、</a:t>
            </a:r>
            <a:endParaRPr lang="en-US" altLang="ja-JP" dirty="0"/>
          </a:p>
          <a:p>
            <a:r>
              <a:rPr lang="ja-JP" altLang="en-US" dirty="0"/>
              <a:t>その解決に要した時間を管理することができます。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11</a:t>
            </a:fld>
            <a:endParaRPr kumimoji="1" lang="ja-JP" altLang="en-US"/>
          </a:p>
        </p:txBody>
      </p:sp>
    </p:spTree>
    <p:extLst>
      <p:ext uri="{BB962C8B-B14F-4D97-AF65-F5344CB8AC3E}">
        <p14:creationId xmlns:p14="http://schemas.microsoft.com/office/powerpoint/2010/main" val="1066403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他にはテスト実行時に発生した課題を、</a:t>
            </a:r>
            <a:endParaRPr lang="en-US" altLang="ja-JP" dirty="0"/>
          </a:p>
          <a:p>
            <a:r>
              <a:rPr lang="ja-JP" altLang="en-US" dirty="0"/>
              <a:t>障害と別に管理する機能もあります。</a:t>
            </a:r>
            <a:endParaRPr lang="en-US" altLang="ja-JP" dirty="0"/>
          </a:p>
          <a:p>
            <a:endParaRPr lang="en-US" altLang="ja-JP" dirty="0"/>
          </a:p>
          <a:p>
            <a:r>
              <a:rPr lang="ja-JP" altLang="en-US" dirty="0"/>
              <a:t>「このテスト仕様書は、見直しが必要なため、実行ができない。」</a:t>
            </a:r>
            <a:endParaRPr lang="en-US" altLang="ja-JP" dirty="0"/>
          </a:p>
          <a:p>
            <a:r>
              <a:rPr lang="ja-JP" altLang="en-US" dirty="0"/>
              <a:t>といった課題を、対処工数とともに、</a:t>
            </a:r>
            <a:endParaRPr lang="en-US" altLang="ja-JP" dirty="0"/>
          </a:p>
          <a:p>
            <a:r>
              <a:rPr lang="ja-JP" altLang="en-US" dirty="0"/>
              <a:t>テスターが登録して、マネージャが確認できます。</a:t>
            </a:r>
            <a:endParaRPr lang="en-US" altLang="ja-JP" dirty="0"/>
          </a:p>
          <a:p>
            <a:endParaRPr lang="en-US" altLang="ja-JP" dirty="0"/>
          </a:p>
          <a:p>
            <a:r>
              <a:rPr lang="ja-JP" altLang="en-US" dirty="0"/>
              <a:t>プロジェクト内で、発生した課題と、</a:t>
            </a:r>
            <a:endParaRPr lang="en-US" altLang="ja-JP" dirty="0"/>
          </a:p>
          <a:p>
            <a:r>
              <a:rPr lang="ja-JP" altLang="en-US" dirty="0"/>
              <a:t>その解決に要した時間を管理することができます。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12</a:t>
            </a:fld>
            <a:endParaRPr kumimoji="1" lang="ja-JP" altLang="en-US"/>
          </a:p>
        </p:txBody>
      </p:sp>
    </p:spTree>
    <p:extLst>
      <p:ext uri="{BB962C8B-B14F-4D97-AF65-F5344CB8AC3E}">
        <p14:creationId xmlns:p14="http://schemas.microsoft.com/office/powerpoint/2010/main" val="214578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最後に分析機能の説明です。</a:t>
            </a:r>
            <a:endParaRPr lang="en-US" altLang="ja-JP" dirty="0"/>
          </a:p>
          <a:p>
            <a:r>
              <a:rPr lang="ja-JP" altLang="en-US" dirty="0"/>
              <a:t>プロジェクトの品質と、</a:t>
            </a:r>
            <a:endParaRPr lang="en-US" altLang="ja-JP" dirty="0"/>
          </a:p>
          <a:p>
            <a:r>
              <a:rPr lang="ja-JP" altLang="en-US" dirty="0"/>
              <a:t>メンバーの生産性をリアルタイムに把握できます。</a:t>
            </a:r>
          </a:p>
          <a:p>
            <a:endParaRPr lang="ja-JP" altLang="en-US" dirty="0"/>
          </a:p>
          <a:p>
            <a:r>
              <a:rPr lang="ja-JP" altLang="en-US" dirty="0"/>
              <a:t>発生した障害数を、機能毎と、エンジニア毎で、確認できます。</a:t>
            </a:r>
            <a:endParaRPr lang="en-US" altLang="ja-JP" dirty="0"/>
          </a:p>
          <a:p>
            <a:endParaRPr lang="en-US" altLang="ja-JP" dirty="0"/>
          </a:p>
          <a:p>
            <a:r>
              <a:rPr lang="en-US" altLang="ja-JP" dirty="0"/>
              <a:t>CAT</a:t>
            </a:r>
            <a:r>
              <a:rPr lang="ja-JP" altLang="en-US" dirty="0"/>
              <a:t>上のプロジェクトについて、いつでも表示できるので、</a:t>
            </a:r>
            <a:endParaRPr lang="en-US" altLang="ja-JP" dirty="0"/>
          </a:p>
          <a:p>
            <a:r>
              <a:rPr lang="ja-JP" altLang="en-US" dirty="0"/>
              <a:t>過去の品質を指標として、次のテスト計画の精度を上げる、</a:t>
            </a:r>
            <a:endParaRPr lang="en-US" altLang="ja-JP" dirty="0"/>
          </a:p>
          <a:p>
            <a:r>
              <a:rPr lang="ja-JP" altLang="en-US" dirty="0"/>
              <a:t>ということも可能です。</a:t>
            </a:r>
            <a:endParaRPr lang="en-US" altLang="ja-JP" dirty="0"/>
          </a:p>
          <a:p>
            <a:endParaRPr lang="en-US" altLang="ja-JP" dirty="0"/>
          </a:p>
          <a:p>
            <a:r>
              <a:rPr lang="en-US" altLang="ja-JP" dirty="0"/>
              <a:t>【</a:t>
            </a:r>
            <a:r>
              <a:rPr lang="ja-JP" altLang="en-US" dirty="0"/>
              <a:t>このあとデモに入る</a:t>
            </a:r>
            <a:r>
              <a:rPr lang="en-US" altLang="ja-JP" dirty="0"/>
              <a:t>】</a:t>
            </a:r>
          </a:p>
          <a:p>
            <a:r>
              <a:rPr lang="ja-JP" altLang="en-US" dirty="0"/>
              <a:t>ここまで一通り、機能について説明させていただきましたが、</a:t>
            </a:r>
            <a:endParaRPr lang="en-US" altLang="ja-JP" dirty="0"/>
          </a:p>
          <a:p>
            <a:r>
              <a:rPr lang="ja-JP" altLang="en-US" dirty="0"/>
              <a:t>ご質問などはありますでしょうか。</a:t>
            </a:r>
            <a:endParaRPr lang="en-US" altLang="ja-JP" dirty="0"/>
          </a:p>
          <a:p>
            <a:endParaRPr lang="en-US" altLang="ja-JP" dirty="0"/>
          </a:p>
          <a:p>
            <a:r>
              <a:rPr lang="en-US" altLang="ja-JP" dirty="0"/>
              <a:t>【</a:t>
            </a:r>
            <a:r>
              <a:rPr lang="ja-JP" altLang="en-US" dirty="0"/>
              <a:t>質疑応答後</a:t>
            </a:r>
            <a:r>
              <a:rPr lang="en-US" altLang="ja-JP" dirty="0"/>
              <a:t>】</a:t>
            </a:r>
          </a:p>
          <a:p>
            <a:r>
              <a:rPr lang="ja-JP" altLang="en-US" dirty="0"/>
              <a:t>それでは、デモに入らせていただきます。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13</a:t>
            </a:fld>
            <a:endParaRPr kumimoji="1" lang="ja-JP" altLang="en-US"/>
          </a:p>
        </p:txBody>
      </p:sp>
    </p:spTree>
    <p:extLst>
      <p:ext uri="{BB962C8B-B14F-4D97-AF65-F5344CB8AC3E}">
        <p14:creationId xmlns:p14="http://schemas.microsoft.com/office/powerpoint/2010/main" val="1519055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lang="ja-JP" altLang="en-US" dirty="0"/>
              <a:t>最後に分析機能の説明です。</a:t>
            </a:r>
            <a:endParaRPr lang="en-US" altLang="ja-JP" dirty="0"/>
          </a:p>
          <a:p>
            <a:r>
              <a:rPr lang="ja-JP" altLang="en-US" dirty="0"/>
              <a:t>プロジェクトの品質と、</a:t>
            </a:r>
            <a:endParaRPr lang="en-US" altLang="ja-JP" dirty="0"/>
          </a:p>
          <a:p>
            <a:r>
              <a:rPr lang="ja-JP" altLang="en-US" dirty="0"/>
              <a:t>メンバーの生産性をリアルタイムに把握できます。</a:t>
            </a:r>
          </a:p>
          <a:p>
            <a:endParaRPr lang="ja-JP" altLang="en-US" dirty="0"/>
          </a:p>
          <a:p>
            <a:r>
              <a:rPr lang="ja-JP" altLang="en-US" dirty="0"/>
              <a:t>発生した障害数を、機能毎と、エンジニア毎で、確認できます。</a:t>
            </a:r>
            <a:endParaRPr lang="en-US" altLang="ja-JP" dirty="0"/>
          </a:p>
          <a:p>
            <a:endParaRPr lang="en-US" altLang="ja-JP" dirty="0"/>
          </a:p>
          <a:p>
            <a:r>
              <a:rPr lang="en-US" altLang="ja-JP" dirty="0"/>
              <a:t>CAT</a:t>
            </a:r>
            <a:r>
              <a:rPr lang="ja-JP" altLang="en-US" dirty="0"/>
              <a:t>上のプロジェクトについて、いつでも表示できるので、</a:t>
            </a:r>
            <a:endParaRPr lang="en-US" altLang="ja-JP" dirty="0"/>
          </a:p>
          <a:p>
            <a:r>
              <a:rPr lang="ja-JP" altLang="en-US" dirty="0"/>
              <a:t>過去の品質を指標として、次のテスト計画の精度を上げる、</a:t>
            </a:r>
            <a:endParaRPr lang="en-US" altLang="ja-JP" dirty="0"/>
          </a:p>
          <a:p>
            <a:r>
              <a:rPr lang="ja-JP" altLang="en-US" dirty="0"/>
              <a:t>ということも可能です。</a:t>
            </a:r>
            <a:endParaRPr lang="en-US" altLang="ja-JP" dirty="0"/>
          </a:p>
          <a:p>
            <a:endParaRPr lang="en-US" altLang="ja-JP" dirty="0"/>
          </a:p>
          <a:p>
            <a:r>
              <a:rPr lang="en-US" altLang="ja-JP" dirty="0"/>
              <a:t>【</a:t>
            </a:r>
            <a:r>
              <a:rPr lang="ja-JP" altLang="en-US" dirty="0"/>
              <a:t>このあとデモに入る</a:t>
            </a:r>
            <a:r>
              <a:rPr lang="en-US" altLang="ja-JP" dirty="0"/>
              <a:t>】</a:t>
            </a:r>
          </a:p>
          <a:p>
            <a:r>
              <a:rPr lang="ja-JP" altLang="en-US" dirty="0"/>
              <a:t>ここまで一通り、機能について説明させていただきましたが、</a:t>
            </a:r>
            <a:endParaRPr lang="en-US" altLang="ja-JP" dirty="0"/>
          </a:p>
          <a:p>
            <a:r>
              <a:rPr lang="ja-JP" altLang="en-US" dirty="0"/>
              <a:t>ご質問などはありますでしょうか。</a:t>
            </a:r>
            <a:endParaRPr lang="en-US" altLang="ja-JP" dirty="0"/>
          </a:p>
          <a:p>
            <a:endParaRPr lang="en-US" altLang="ja-JP" dirty="0"/>
          </a:p>
          <a:p>
            <a:r>
              <a:rPr lang="en-US" altLang="ja-JP" dirty="0"/>
              <a:t>【</a:t>
            </a:r>
            <a:r>
              <a:rPr lang="ja-JP" altLang="en-US" dirty="0"/>
              <a:t>質疑応答後</a:t>
            </a:r>
            <a:r>
              <a:rPr lang="en-US" altLang="ja-JP" dirty="0"/>
              <a:t>】</a:t>
            </a:r>
          </a:p>
          <a:p>
            <a:r>
              <a:rPr lang="ja-JP" altLang="en-US" dirty="0"/>
              <a:t>それでは、デモに入らせていただきます。</a:t>
            </a:r>
          </a:p>
        </p:txBody>
      </p:sp>
      <p:sp>
        <p:nvSpPr>
          <p:cNvPr id="4" name="スライド番号プレースホルダー 3"/>
          <p:cNvSpPr>
            <a:spLocks noGrp="1"/>
          </p:cNvSpPr>
          <p:nvPr>
            <p:ph type="sldNum" sz="quarter" idx="10"/>
          </p:nvPr>
        </p:nvSpPr>
        <p:spPr/>
        <p:txBody>
          <a:bodyPr/>
          <a:lstStyle/>
          <a:p>
            <a:fld id="{1B6F2C51-9A93-4D76-BC8B-6E7D980C2241}" type="slidenum">
              <a:rPr kumimoji="1" lang="ja-JP" altLang="en-US" smtClean="0"/>
              <a:pPr/>
              <a:t>14</a:t>
            </a:fld>
            <a:endParaRPr kumimoji="1" lang="ja-JP" altLang="en-US"/>
          </a:p>
        </p:txBody>
      </p:sp>
    </p:spTree>
    <p:extLst>
      <p:ext uri="{BB962C8B-B14F-4D97-AF65-F5344CB8AC3E}">
        <p14:creationId xmlns:p14="http://schemas.microsoft.com/office/powerpoint/2010/main" val="680179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5CDA9B7-8FA2-46BD-A1BD-BE55516F20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2434"/>
            <a:ext cx="9144000" cy="711200"/>
          </a:xfrm>
          <a:prstGeom prst="rect">
            <a:avLst/>
          </a:prstGeom>
        </p:spPr>
      </p:pic>
      <p:sp>
        <p:nvSpPr>
          <p:cNvPr id="2" name="タイトル 1"/>
          <p:cNvSpPr>
            <a:spLocks noGrp="1"/>
          </p:cNvSpPr>
          <p:nvPr>
            <p:ph type="ctrTitle"/>
          </p:nvPr>
        </p:nvSpPr>
        <p:spPr>
          <a:xfrm>
            <a:off x="685800" y="2130425"/>
            <a:ext cx="7772400" cy="1470025"/>
          </a:xfrm>
        </p:spPr>
        <p:txBody>
          <a:bodyPr/>
          <a:lstStyle>
            <a:lvl1pPr>
              <a:defRPr>
                <a:latin typeface="メイリオ" pitchFamily="50" charset="-128"/>
                <a:ea typeface="メイリオ" pitchFamily="50" charset="-128"/>
                <a:cs typeface="メイリオ" pitchFamily="50" charset="-128"/>
              </a:defRPr>
            </a:lvl1pPr>
          </a:lstStyle>
          <a:p>
            <a:r>
              <a:rPr kumimoji="1" lang="ja-JP" altLang="en-US" dirty="0"/>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メイリオ" panose="020B0604030504040204" pitchFamily="50" charset="-128"/>
                <a:ea typeface="メイリオ"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 サブタイトルの書式設定</a:t>
            </a:r>
          </a:p>
        </p:txBody>
      </p:sp>
      <p:sp>
        <p:nvSpPr>
          <p:cNvPr id="4" name="日付プレースホルダ 3"/>
          <p:cNvSpPr>
            <a:spLocks noGrp="1"/>
          </p:cNvSpPr>
          <p:nvPr>
            <p:ph type="dt" sz="half" idx="10"/>
          </p:nvPr>
        </p:nvSpPr>
        <p:spPr>
          <a:xfrm>
            <a:off x="457200" y="6356350"/>
            <a:ext cx="2133600" cy="365125"/>
          </a:xfrm>
          <a:prstGeom prst="rect">
            <a:avLst/>
          </a:prstGeom>
        </p:spPr>
        <p:txBody>
          <a:bodyPr/>
          <a:lstStyle>
            <a:lvl1pPr>
              <a:defRPr>
                <a:latin typeface="メイリオ" panose="020B0604030504040204" pitchFamily="50" charset="-128"/>
                <a:ea typeface="メイリオ" panose="020B0604030504040204" pitchFamily="50" charset="-128"/>
              </a:defRPr>
            </a:lvl1pPr>
          </a:lstStyle>
          <a:p>
            <a:fld id="{DB6FE935-0E7D-4237-8182-9D594FBEB145}" type="datetime1">
              <a:rPr lang="ja-JP" altLang="en-US" smtClean="0"/>
              <a:pPr/>
              <a:t>2020/7/8</a:t>
            </a:fld>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lvl1pPr>
              <a:defRPr>
                <a:latin typeface="メイリオ" pitchFamily="50" charset="-128"/>
                <a:ea typeface="メイリオ" pitchFamily="50" charset="-128"/>
                <a:cs typeface="メイリオ" pitchFamily="50" charset="-128"/>
              </a:defRPr>
            </a:lvl1pPr>
          </a:lstStyle>
          <a:p>
            <a:r>
              <a:rPr kumimoji="1" lang="ja-JP" altLang="en-US" dirty="0"/>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メイリオ" panose="020B0604030504040204" pitchFamily="50" charset="-128"/>
                <a:ea typeface="メイリオ"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 サブタイトルの書式設定</a:t>
            </a:r>
          </a:p>
        </p:txBody>
      </p:sp>
      <p:sp>
        <p:nvSpPr>
          <p:cNvPr id="6" name="スライド番号プレースホルダ 5">
            <a:extLst>
              <a:ext uri="{FF2B5EF4-FFF2-40B4-BE49-F238E27FC236}">
                <a16:creationId xmlns:a16="http://schemas.microsoft.com/office/drawing/2014/main" id="{4AEED2FB-C6BC-4D8C-9558-346EC23AA6C1}"/>
              </a:ext>
            </a:extLst>
          </p:cNvPr>
          <p:cNvSpPr>
            <a:spLocks noGrp="1"/>
          </p:cNvSpPr>
          <p:nvPr>
            <p:ph type="sldNum" sz="quarter" idx="12"/>
          </p:nvPr>
        </p:nvSpPr>
        <p:spPr>
          <a:xfrm>
            <a:off x="3505200" y="6525344"/>
            <a:ext cx="2133600" cy="332656"/>
          </a:xfrm>
          <a:prstGeom prst="rect">
            <a:avLst/>
          </a:prstGeom>
        </p:spPr>
        <p:txBody>
          <a:bodyPr anchor="ctr"/>
          <a:lstStyle>
            <a:lvl1pPr algn="ctr">
              <a:defRPr sz="1200">
                <a:latin typeface="メイリオ" panose="020B0604030504040204" pitchFamily="50" charset="-128"/>
                <a:ea typeface="メイリオ" panose="020B0604030504040204" pitchFamily="50" charset="-128"/>
              </a:defRPr>
            </a:lvl1pPr>
          </a:lstStyle>
          <a:p>
            <a:fld id="{84A2A8A2-6ECF-4426-91C3-1A663126F739}" type="slidenum">
              <a:rPr lang="ja-JP" altLang="en-US" smtClean="0"/>
              <a:pPr/>
              <a:t>‹#›</a:t>
            </a:fld>
            <a:endParaRPr lang="ja-JP" altLang="en-US" dirty="0"/>
          </a:p>
        </p:txBody>
      </p:sp>
    </p:spTree>
    <p:extLst>
      <p:ext uri="{BB962C8B-B14F-4D97-AF65-F5344CB8AC3E}">
        <p14:creationId xmlns:p14="http://schemas.microsoft.com/office/powerpoint/2010/main" val="54684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251520" y="1038222"/>
            <a:ext cx="8640960" cy="5127082"/>
          </a:xfrm>
        </p:spPr>
        <p:txBody>
          <a:bodyPr>
            <a:normAutofit/>
          </a:bodyPr>
          <a:lstStyle>
            <a:lvl1pPr marL="342900" indent="-342900">
              <a:buClr>
                <a:srgbClr val="C00000"/>
              </a:buClr>
              <a:buFont typeface="Wingdings" pitchFamily="2" charset="2"/>
              <a:buChar char="n"/>
              <a:defRPr sz="2000" b="0">
                <a:latin typeface="メイリオ" pitchFamily="50" charset="-128"/>
                <a:ea typeface="メイリオ" pitchFamily="50" charset="-128"/>
                <a:cs typeface="メイリオ" pitchFamily="50" charset="-128"/>
              </a:defRPr>
            </a:lvl1pPr>
            <a:lvl2pPr marL="742950" indent="-285750">
              <a:buClr>
                <a:schemeClr val="tx2">
                  <a:lumMod val="75000"/>
                </a:schemeClr>
              </a:buClr>
              <a:buFont typeface="Wingdings" pitchFamily="2" charset="2"/>
              <a:buChar char="u"/>
              <a:defRPr sz="1800" b="0">
                <a:latin typeface="メイリオ" pitchFamily="50" charset="-128"/>
                <a:ea typeface="メイリオ" pitchFamily="50" charset="-128"/>
                <a:cs typeface="メイリオ" pitchFamily="50" charset="-128"/>
              </a:defRPr>
            </a:lvl2pPr>
            <a:lvl3pPr marL="1143000" indent="-228600">
              <a:buFont typeface="Wingdings" pitchFamily="2" charset="2"/>
              <a:buChar char="Ø"/>
              <a:defRPr sz="1600" b="0">
                <a:latin typeface="メイリオ" pitchFamily="50" charset="-128"/>
                <a:ea typeface="メイリオ" pitchFamily="50" charset="-128"/>
                <a:cs typeface="メイリオ" pitchFamily="50" charset="-128"/>
              </a:defRPr>
            </a:lvl3pPr>
            <a:lvl4pPr marL="1600200" indent="-228600">
              <a:buFont typeface="Calibri" pitchFamily="34" charset="0"/>
              <a:buChar char="-"/>
              <a:defRPr sz="1400" b="0">
                <a:latin typeface="メイリオ" pitchFamily="50" charset="-128"/>
                <a:ea typeface="メイリオ" pitchFamily="50" charset="-128"/>
                <a:cs typeface="メイリオ" pitchFamily="50" charset="-128"/>
              </a:defRPr>
            </a:lvl4pPr>
            <a:lvl5pPr marL="2057400" indent="-228600">
              <a:buFont typeface="Arial" pitchFamily="34" charset="0"/>
              <a:buChar char="•"/>
              <a:defRPr sz="1400" b="0">
                <a:latin typeface="メイリオ" pitchFamily="50" charset="-128"/>
                <a:ea typeface="メイリオ" pitchFamily="50" charset="-128"/>
                <a:cs typeface="メイリオ" pitchFamily="50" charset="-128"/>
              </a:defRPr>
            </a:lvl5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 5"/>
          <p:cNvSpPr>
            <a:spLocks noGrp="1"/>
          </p:cNvSpPr>
          <p:nvPr>
            <p:ph type="sldNum" sz="quarter" idx="12"/>
          </p:nvPr>
        </p:nvSpPr>
        <p:spPr>
          <a:xfrm>
            <a:off x="3505200" y="6525344"/>
            <a:ext cx="2133600" cy="332656"/>
          </a:xfrm>
          <a:prstGeom prst="rect">
            <a:avLst/>
          </a:prstGeom>
        </p:spPr>
        <p:txBody>
          <a:bodyPr anchor="ctr"/>
          <a:lstStyle>
            <a:lvl1pPr algn="ctr">
              <a:defRPr sz="1200">
                <a:latin typeface="メイリオ" panose="020B0604030504040204" pitchFamily="50" charset="-128"/>
                <a:ea typeface="メイリオ" panose="020B0604030504040204" pitchFamily="50" charset="-128"/>
              </a:defRPr>
            </a:lvl1pPr>
          </a:lstStyle>
          <a:p>
            <a:fld id="{84A2A8A2-6ECF-4426-91C3-1A663126F739}" type="slidenum">
              <a:rPr lang="ja-JP" altLang="en-US" smtClean="0"/>
              <a:pPr/>
              <a:t>‹#›</a:t>
            </a:fld>
            <a:endParaRPr lang="ja-JP" altLang="en-US" dirty="0"/>
          </a:p>
        </p:txBody>
      </p:sp>
      <p:sp>
        <p:nvSpPr>
          <p:cNvPr id="8" name="正方形/長方形 7"/>
          <p:cNvSpPr/>
          <p:nvPr userDrawn="1"/>
        </p:nvSpPr>
        <p:spPr>
          <a:xfrm>
            <a:off x="0" y="433692"/>
            <a:ext cx="9144000" cy="5016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11" name="コンテンツ プレースホルダ 10"/>
          <p:cNvSpPr>
            <a:spLocks noGrp="1"/>
          </p:cNvSpPr>
          <p:nvPr>
            <p:ph sz="quarter" idx="13"/>
          </p:nvPr>
        </p:nvSpPr>
        <p:spPr>
          <a:xfrm>
            <a:off x="261864" y="476672"/>
            <a:ext cx="8208912" cy="458695"/>
          </a:xfrm>
        </p:spPr>
        <p:txBody>
          <a:bodyPr anchor="ctr">
            <a:normAutofit/>
          </a:bodyPr>
          <a:lstStyle>
            <a:lvl1pPr algn="l">
              <a:buNone/>
              <a:defRPr sz="2400" b="0">
                <a:latin typeface="メイリオ" pitchFamily="50" charset="-128"/>
                <a:ea typeface="メイリオ" pitchFamily="50" charset="-128"/>
                <a:cs typeface="メイリオ" pitchFamily="50" charset="-128"/>
              </a:defRPr>
            </a:lvl1pPr>
          </a:lstStyle>
          <a:p>
            <a:pPr lvl="0"/>
            <a:r>
              <a:rPr kumimoji="1" lang="ja-JP" altLang="en-US" dirty="0"/>
              <a:t>マスタ テキストの書式設定</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49962"/>
            <a:ext cx="8229600" cy="576064"/>
          </a:xfrm>
        </p:spPr>
        <p:txBody>
          <a:bodyPr>
            <a:noAutofit/>
          </a:bodyPr>
          <a:lstStyle>
            <a:lvl1pPr algn="l">
              <a:defRPr sz="1800" b="0">
                <a:latin typeface="メイリオ" pitchFamily="50" charset="-128"/>
                <a:ea typeface="メイリオ" pitchFamily="50" charset="-128"/>
                <a:cs typeface="メイリオ" pitchFamily="50" charset="-128"/>
              </a:defRPr>
            </a:lvl1pPr>
          </a:lstStyle>
          <a:p>
            <a:r>
              <a:rPr kumimoji="1" lang="ja-JP" altLang="en-US" dirty="0"/>
              <a:t>マスタ タイトルの書式設定</a:t>
            </a:r>
          </a:p>
        </p:txBody>
      </p:sp>
      <p:sp>
        <p:nvSpPr>
          <p:cNvPr id="3" name="コンテンツ プレースホルダ 2"/>
          <p:cNvSpPr>
            <a:spLocks noGrp="1"/>
          </p:cNvSpPr>
          <p:nvPr>
            <p:ph idx="1"/>
          </p:nvPr>
        </p:nvSpPr>
        <p:spPr>
          <a:xfrm>
            <a:off x="251520" y="1038222"/>
            <a:ext cx="8640960" cy="5127082"/>
          </a:xfrm>
        </p:spPr>
        <p:txBody>
          <a:bodyPr>
            <a:normAutofit/>
          </a:bodyPr>
          <a:lstStyle>
            <a:lvl1pPr marL="342900" indent="-342900">
              <a:buClr>
                <a:srgbClr val="C00000"/>
              </a:buClr>
              <a:buFont typeface="Wingdings" pitchFamily="2" charset="2"/>
              <a:buChar char="n"/>
              <a:defRPr sz="2000" b="0">
                <a:latin typeface="メイリオ" pitchFamily="50" charset="-128"/>
                <a:ea typeface="メイリオ" pitchFamily="50" charset="-128"/>
                <a:cs typeface="メイリオ" pitchFamily="50" charset="-128"/>
              </a:defRPr>
            </a:lvl1pPr>
            <a:lvl2pPr marL="742950" indent="-285750">
              <a:buClr>
                <a:schemeClr val="tx2">
                  <a:lumMod val="75000"/>
                </a:schemeClr>
              </a:buClr>
              <a:buFont typeface="Wingdings" pitchFamily="2" charset="2"/>
              <a:buChar char="u"/>
              <a:defRPr sz="1800" b="0">
                <a:latin typeface="メイリオ" pitchFamily="50" charset="-128"/>
                <a:ea typeface="メイリオ" pitchFamily="50" charset="-128"/>
                <a:cs typeface="メイリオ" pitchFamily="50" charset="-128"/>
              </a:defRPr>
            </a:lvl2pPr>
            <a:lvl3pPr marL="1143000" indent="-228600">
              <a:buFont typeface="Wingdings" pitchFamily="2" charset="2"/>
              <a:buChar char="Ø"/>
              <a:defRPr sz="1600" b="0">
                <a:latin typeface="メイリオ" pitchFamily="50" charset="-128"/>
                <a:ea typeface="メイリオ" pitchFamily="50" charset="-128"/>
                <a:cs typeface="メイリオ" pitchFamily="50" charset="-128"/>
              </a:defRPr>
            </a:lvl3pPr>
            <a:lvl4pPr marL="1600200" indent="-228600">
              <a:buFont typeface="Calibri" pitchFamily="34" charset="0"/>
              <a:buChar char="-"/>
              <a:defRPr sz="1400" b="0">
                <a:latin typeface="メイリオ" pitchFamily="50" charset="-128"/>
                <a:ea typeface="メイリオ" pitchFamily="50" charset="-128"/>
                <a:cs typeface="メイリオ" pitchFamily="50" charset="-128"/>
              </a:defRPr>
            </a:lvl4pPr>
            <a:lvl5pPr marL="2057400" indent="-228600">
              <a:buFont typeface="Arial" pitchFamily="34" charset="0"/>
              <a:buChar char="•"/>
              <a:defRPr sz="1400" b="0">
                <a:latin typeface="メイリオ" pitchFamily="50" charset="-128"/>
                <a:ea typeface="メイリオ" pitchFamily="50" charset="-128"/>
                <a:cs typeface="メイリオ" pitchFamily="50" charset="-128"/>
              </a:defRPr>
            </a:lvl5p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 5"/>
          <p:cNvSpPr>
            <a:spLocks noGrp="1"/>
          </p:cNvSpPr>
          <p:nvPr>
            <p:ph type="sldNum" sz="quarter" idx="12"/>
          </p:nvPr>
        </p:nvSpPr>
        <p:spPr>
          <a:xfrm>
            <a:off x="3500905" y="6525344"/>
            <a:ext cx="1730829" cy="288032"/>
          </a:xfrm>
          <a:prstGeom prst="rect">
            <a:avLst/>
          </a:prstGeom>
        </p:spPr>
        <p:txBody>
          <a:bodyPr anchor="ctr"/>
          <a:lstStyle>
            <a:lvl1pPr algn="ctr">
              <a:defRPr sz="1400"/>
            </a:lvl1pPr>
          </a:lstStyle>
          <a:p>
            <a:fld id="{84A2A8A2-6ECF-4426-91C3-1A663126F739}" type="slidenum">
              <a:rPr lang="ja-JP" altLang="en-US" smtClean="0"/>
              <a:pPr/>
              <a:t>‹#›</a:t>
            </a:fld>
            <a:endParaRPr lang="ja-JP" altLang="en-US" dirty="0"/>
          </a:p>
        </p:txBody>
      </p:sp>
      <p:sp>
        <p:nvSpPr>
          <p:cNvPr id="8" name="正方形/長方形 7"/>
          <p:cNvSpPr/>
          <p:nvPr userDrawn="1"/>
        </p:nvSpPr>
        <p:spPr>
          <a:xfrm>
            <a:off x="0" y="433692"/>
            <a:ext cx="9144000" cy="5016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11" name="コンテンツ プレースホルダ 10"/>
          <p:cNvSpPr>
            <a:spLocks noGrp="1"/>
          </p:cNvSpPr>
          <p:nvPr>
            <p:ph sz="quarter" idx="13"/>
          </p:nvPr>
        </p:nvSpPr>
        <p:spPr>
          <a:xfrm>
            <a:off x="261864" y="438456"/>
            <a:ext cx="8208912" cy="576064"/>
          </a:xfrm>
        </p:spPr>
        <p:txBody>
          <a:bodyPr>
            <a:normAutofit/>
          </a:bodyPr>
          <a:lstStyle>
            <a:lvl1pPr algn="l">
              <a:buNone/>
              <a:defRPr sz="2400" b="0">
                <a:latin typeface="メイリオ" pitchFamily="50" charset="-128"/>
                <a:ea typeface="メイリオ" pitchFamily="50" charset="-128"/>
                <a:cs typeface="メイリオ" pitchFamily="50" charset="-128"/>
              </a:defRPr>
            </a:lvl1pPr>
          </a:lstStyle>
          <a:p>
            <a:pPr lvl="0"/>
            <a:r>
              <a:rPr kumimoji="1" lang="ja-JP" altLang="en-US" dirty="0"/>
              <a:t>マスタ テキストの書式設定</a:t>
            </a:r>
          </a:p>
        </p:txBody>
      </p:sp>
    </p:spTree>
    <p:extLst>
      <p:ext uri="{BB962C8B-B14F-4D97-AF65-F5344CB8AC3E}">
        <p14:creationId xmlns:p14="http://schemas.microsoft.com/office/powerpoint/2010/main" val="320708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2_+">
    <p:spTree>
      <p:nvGrpSpPr>
        <p:cNvPr id="1" name=""/>
        <p:cNvGrpSpPr/>
        <p:nvPr/>
      </p:nvGrpSpPr>
      <p:grpSpPr>
        <a:xfrm>
          <a:off x="0" y="0"/>
          <a:ext cx="0" cy="0"/>
          <a:chOff x="0" y="0"/>
          <a:chExt cx="0" cy="0"/>
        </a:xfrm>
      </p:grpSpPr>
      <p:pic>
        <p:nvPicPr>
          <p:cNvPr id="8" name="図 7" descr="title3ber_TypeA.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6673"/>
            <a:ext cx="9144000" cy="504055"/>
          </a:xfrm>
          <a:prstGeom prst="rect">
            <a:avLst/>
          </a:prstGeom>
        </p:spPr>
      </p:pic>
      <p:sp>
        <p:nvSpPr>
          <p:cNvPr id="3" name="スライド番号プレースホルダ 2"/>
          <p:cNvSpPr>
            <a:spLocks noGrp="1"/>
          </p:cNvSpPr>
          <p:nvPr>
            <p:ph type="sldNum" sz="quarter" idx="10"/>
          </p:nvPr>
        </p:nvSpPr>
        <p:spPr>
          <a:xfrm>
            <a:off x="4000500" y="6453336"/>
            <a:ext cx="1143000" cy="332656"/>
          </a:xfrm>
        </p:spPr>
        <p:txBody>
          <a:bodyPr/>
          <a:lstStyle>
            <a:lvl1pPr>
              <a:defRPr>
                <a:latin typeface="游ゴシック体 ボールド"/>
                <a:ea typeface="游ゴシック体 ボールド"/>
                <a:cs typeface="游ゴシック体 ボールド"/>
              </a:defRPr>
            </a:lvl1pPr>
          </a:lstStyle>
          <a:p>
            <a:fld id="{990DADC3-A982-4036-8418-CA3D2ADE099F}" type="slidenum">
              <a:rPr lang="ja-JP" altLang="en-US" smtClean="0"/>
              <a:pPr/>
              <a:t>‹#›</a:t>
            </a:fld>
            <a:endParaRPr lang="ja-JP" altLang="en-US" dirty="0"/>
          </a:p>
        </p:txBody>
      </p:sp>
      <p:sp>
        <p:nvSpPr>
          <p:cNvPr id="6" name="コンテンツ プレースホルダ 10"/>
          <p:cNvSpPr>
            <a:spLocks noGrp="1"/>
          </p:cNvSpPr>
          <p:nvPr>
            <p:ph sz="quarter" idx="13" hasCustomPrompt="1"/>
          </p:nvPr>
        </p:nvSpPr>
        <p:spPr>
          <a:xfrm>
            <a:off x="431540" y="1196752"/>
            <a:ext cx="8280920" cy="4608512"/>
          </a:xfrm>
          <a:prstGeom prst="rect">
            <a:avLst/>
          </a:prstGeom>
          <a:noFill/>
        </p:spPr>
        <p:txBody>
          <a:bodyPr anchor="t"/>
          <a:lstStyle>
            <a:lvl1pPr algn="l">
              <a:buClr>
                <a:srgbClr val="C00000"/>
              </a:buClr>
              <a:buFont typeface="Wingdings" pitchFamily="2" charset="2"/>
              <a:buChar char="n"/>
              <a:defRPr sz="2800" b="0" i="0">
                <a:solidFill>
                  <a:srgbClr val="404040"/>
                </a:solidFill>
                <a:latin typeface="游ゴシック体 ボールド"/>
                <a:ea typeface="游ゴシック体 ボールド"/>
              </a:defRPr>
            </a:lvl1pPr>
            <a:lvl2pPr marL="742950" indent="-285750">
              <a:buFont typeface="Wingdings" charset="2"/>
              <a:buChar char="Ø"/>
              <a:defRPr sz="2000" b="0" i="0">
                <a:solidFill>
                  <a:srgbClr val="404040"/>
                </a:solidFill>
                <a:latin typeface="游ゴシック体 ボールド"/>
                <a:ea typeface="游ゴシック体 ボールド"/>
              </a:defRPr>
            </a:lvl2pPr>
            <a:lvl3pPr marL="1143000" indent="-228600">
              <a:buFont typeface="Wingdings" charset="2"/>
              <a:buChar char="Ø"/>
              <a:defRPr sz="1800" b="0" i="0">
                <a:solidFill>
                  <a:srgbClr val="404040"/>
                </a:solidFill>
                <a:latin typeface="游ゴシック体 ボールド"/>
                <a:ea typeface="游ゴシック体 ボールド"/>
                <a:cs typeface="游ゴシック体 ボールド"/>
              </a:defRPr>
            </a:lvl3pPr>
            <a:lvl4pPr marL="1600200" indent="-228600">
              <a:buFont typeface="Wingdings" charset="2"/>
              <a:buChar char="Ø"/>
              <a:defRPr sz="1600" b="0" i="0">
                <a:solidFill>
                  <a:srgbClr val="404040"/>
                </a:solidFill>
                <a:latin typeface="游ゴシック体 ボールド"/>
                <a:ea typeface="游ゴシック体 ボールド"/>
                <a:cs typeface="游ゴシック体 ボールド"/>
              </a:defRPr>
            </a:lvl4pPr>
            <a:lvl5pPr marL="2057400" indent="-228600">
              <a:buFont typeface="Wingdings" charset="2"/>
              <a:buChar char="Ø"/>
              <a:defRPr sz="1600" b="0" i="0">
                <a:solidFill>
                  <a:srgbClr val="404040"/>
                </a:solidFill>
                <a:latin typeface="游ゴシック体 ボールド"/>
                <a:ea typeface="游ゴシック体 ボールド"/>
                <a:cs typeface="游ゴシック体 ボールド"/>
              </a:defRPr>
            </a:lvl5pPr>
          </a:lstStyle>
          <a:p>
            <a:pPr lvl="0"/>
            <a:r>
              <a:rPr kumimoji="1" lang="ja-JP" altLang="en-US" dirty="0"/>
              <a:t>マスター テキストの書式設定</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タイトル 7"/>
          <p:cNvSpPr>
            <a:spLocks noGrp="1"/>
          </p:cNvSpPr>
          <p:nvPr>
            <p:ph type="title"/>
          </p:nvPr>
        </p:nvSpPr>
        <p:spPr>
          <a:xfrm>
            <a:off x="431540" y="492969"/>
            <a:ext cx="8280920" cy="460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kumimoji="1" lang="ja-JP" altLang="en-US" sz="2400" b="0" i="0" kern="1200" dirty="0">
                <a:solidFill>
                  <a:srgbClr val="404040"/>
                </a:solidFill>
                <a:latin typeface="游ゴシック体 ボールド"/>
                <a:ea typeface="游ゴシック体 ボールド"/>
                <a:cs typeface="+mn-cs"/>
              </a:defRPr>
            </a:lvl1pPr>
          </a:lstStyle>
          <a:p>
            <a:pPr marL="342900" lvl="0" indent="-342900" algn="ctr" rtl="0" eaLnBrk="1" fontAlgn="base" hangingPunct="1">
              <a:spcBef>
                <a:spcPct val="20000"/>
              </a:spcBef>
              <a:spcAft>
                <a:spcPct val="0"/>
              </a:spcAft>
              <a:buFont typeface="Arial" pitchFamily="34" charset="0"/>
              <a:buNone/>
            </a:pPr>
            <a:r>
              <a:rPr kumimoji="1" lang="ja-JP" altLang="en-US" dirty="0"/>
              <a:t>マスター タイトルの書式設定</a:t>
            </a:r>
          </a:p>
        </p:txBody>
      </p:sp>
    </p:spTree>
    <p:extLst>
      <p:ext uri="{BB962C8B-B14F-4D97-AF65-F5344CB8AC3E}">
        <p14:creationId xmlns:p14="http://schemas.microsoft.com/office/powerpoint/2010/main" val="3011913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15" name="図 14">
            <a:extLst>
              <a:ext uri="{FF2B5EF4-FFF2-40B4-BE49-F238E27FC236}">
                <a16:creationId xmlns:a16="http://schemas.microsoft.com/office/drawing/2014/main" id="{0C31D8DC-A3B1-468E-913B-9B3BFC96FEB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477000"/>
            <a:ext cx="9144000" cy="381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1" r:id="rId4"/>
    <p:sldLayoutId id="2147483653" r:id="rId5"/>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1.png"/><Relationship Id="rId3"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image" Target="../media/image5.png"/><Relationship Id="rId4" Type="http://schemas.openxmlformats.org/officeDocument/2006/relationships/image" Target="../media/image28.gif"/><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4.gif"/><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9.jpe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41.png"/><Relationship Id="rId4" Type="http://schemas.openxmlformats.org/officeDocument/2006/relationships/image" Target="../media/image40.jpeg"/><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628800"/>
            <a:ext cx="9144000"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ctrTitle"/>
          </p:nvPr>
        </p:nvSpPr>
        <p:spPr/>
        <p:txBody>
          <a:bodyPr/>
          <a:lstStyle/>
          <a:p>
            <a:r>
              <a:rPr lang="en-US" altLang="ja-JP" dirty="0">
                <a:solidFill>
                  <a:schemeClr val="bg1"/>
                </a:solidFill>
              </a:rPr>
              <a:t>1. CAT</a:t>
            </a:r>
            <a:r>
              <a:rPr lang="ja-JP" altLang="en-US" dirty="0">
                <a:solidFill>
                  <a:schemeClr val="bg1"/>
                </a:solidFill>
              </a:rPr>
              <a:t>について</a:t>
            </a:r>
            <a:endParaRPr kumimoji="1" lang="ja-JP" altLang="en-US" dirty="0">
              <a:solidFill>
                <a:schemeClr val="bg1"/>
              </a:solidFill>
            </a:endParaRPr>
          </a:p>
        </p:txBody>
      </p:sp>
      <p:sp>
        <p:nvSpPr>
          <p:cNvPr id="4" name="スライド番号プレースホルダ 3"/>
          <p:cNvSpPr>
            <a:spLocks noGrp="1"/>
          </p:cNvSpPr>
          <p:nvPr>
            <p:ph type="sldNum" sz="quarter" idx="12"/>
          </p:nvPr>
        </p:nvSpPr>
        <p:spPr>
          <a:prstGeom prst="rect">
            <a:avLst/>
          </a:prstGeom>
        </p:spPr>
        <p:txBody>
          <a:bodyPr/>
          <a:lstStyle/>
          <a:p>
            <a:fld id="{84A2A8A2-6ECF-4426-91C3-1A663126F739}" type="slidenum">
              <a:rPr lang="ja-JP" altLang="en-US" smtClean="0"/>
              <a:pPr/>
              <a:t>1</a:t>
            </a:fld>
            <a:endParaRPr lang="ja-JP" altLang="en-US" dirty="0"/>
          </a:p>
        </p:txBody>
      </p:sp>
    </p:spTree>
    <p:extLst>
      <p:ext uri="{BB962C8B-B14F-4D97-AF65-F5344CB8AC3E}">
        <p14:creationId xmlns:p14="http://schemas.microsoft.com/office/powerpoint/2010/main" val="247214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628800"/>
            <a:ext cx="9144000"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ctrTitle"/>
          </p:nvPr>
        </p:nvSpPr>
        <p:spPr/>
        <p:txBody>
          <a:bodyPr/>
          <a:lstStyle/>
          <a:p>
            <a:r>
              <a:rPr lang="en-US" altLang="ja-JP" dirty="0">
                <a:solidFill>
                  <a:schemeClr val="bg1"/>
                </a:solidFill>
              </a:rPr>
              <a:t>3.</a:t>
            </a:r>
            <a:r>
              <a:rPr lang="ja-JP" altLang="en-US" dirty="0">
                <a:solidFill>
                  <a:schemeClr val="bg1"/>
                </a:solidFill>
              </a:rPr>
              <a:t>その他詳細機能</a:t>
            </a:r>
            <a:endParaRPr kumimoji="1" lang="ja-JP" altLang="en-US" dirty="0">
              <a:solidFill>
                <a:schemeClr val="bg1"/>
              </a:solidFill>
            </a:endParaRPr>
          </a:p>
        </p:txBody>
      </p:sp>
      <p:sp>
        <p:nvSpPr>
          <p:cNvPr id="4" name="スライド番号プレースホルダ 3"/>
          <p:cNvSpPr>
            <a:spLocks noGrp="1"/>
          </p:cNvSpPr>
          <p:nvPr>
            <p:ph type="sldNum" sz="quarter" idx="12"/>
          </p:nvPr>
        </p:nvSpPr>
        <p:spPr>
          <a:prstGeom prst="rect">
            <a:avLst/>
          </a:prstGeom>
        </p:spPr>
        <p:txBody>
          <a:bodyPr/>
          <a:lstStyle/>
          <a:p>
            <a:fld id="{84A2A8A2-6ECF-4426-91C3-1A663126F739}" type="slidenum">
              <a:rPr lang="ja-JP" altLang="en-US" smtClean="0"/>
              <a:pPr/>
              <a:t>10</a:t>
            </a:fld>
            <a:endParaRPr lang="ja-JP" altLang="en-US" dirty="0"/>
          </a:p>
        </p:txBody>
      </p:sp>
    </p:spTree>
    <p:extLst>
      <p:ext uri="{BB962C8B-B14F-4D97-AF65-F5344CB8AC3E}">
        <p14:creationId xmlns:p14="http://schemas.microsoft.com/office/powerpoint/2010/main" val="2016646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864" y="964396"/>
            <a:ext cx="8640960" cy="5127082"/>
          </a:xfrm>
        </p:spPr>
        <p:txBody>
          <a:bodyPr/>
          <a:lstStyle/>
          <a:p>
            <a:r>
              <a:rPr kumimoji="1" lang="ja-JP" altLang="en-US" dirty="0"/>
              <a:t>本格的なガントチャートでプロジェクトの状況把握コストを削減</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11</a:t>
            </a:fld>
            <a:endParaRPr lang="ja-JP" altLang="en-US" dirty="0"/>
          </a:p>
        </p:txBody>
      </p:sp>
      <p:sp>
        <p:nvSpPr>
          <p:cNvPr id="4" name="コンテンツ プレースホルダー 3"/>
          <p:cNvSpPr>
            <a:spLocks noGrp="1"/>
          </p:cNvSpPr>
          <p:nvPr>
            <p:ph sz="quarter" idx="13"/>
          </p:nvPr>
        </p:nvSpPr>
        <p:spPr/>
        <p:txBody>
          <a:bodyPr>
            <a:noAutofit/>
          </a:bodyPr>
          <a:lstStyle/>
          <a:p>
            <a:r>
              <a:rPr lang="ja-JP" altLang="en-US" sz="2800" dirty="0"/>
              <a:t>スケジュール管理機能</a:t>
            </a:r>
          </a:p>
        </p:txBody>
      </p:sp>
      <p:sp>
        <p:nvSpPr>
          <p:cNvPr id="15" name="コンテンツ プレースホルダー 1">
            <a:extLst>
              <a:ext uri="{FF2B5EF4-FFF2-40B4-BE49-F238E27FC236}">
                <a16:creationId xmlns:a16="http://schemas.microsoft.com/office/drawing/2014/main" id="{B31F4E92-59BB-420E-A477-E79B5B71FEC2}"/>
              </a:ext>
            </a:extLst>
          </p:cNvPr>
          <p:cNvSpPr txBox="1">
            <a:spLocks/>
          </p:cNvSpPr>
          <p:nvPr/>
        </p:nvSpPr>
        <p:spPr>
          <a:xfrm>
            <a:off x="837928" y="5173544"/>
            <a:ext cx="7632848" cy="120778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1600" dirty="0"/>
              <a:t>・チーム毎にスケジュールを管理</a:t>
            </a:r>
            <a:endParaRPr lang="en-US" altLang="ja-JP" sz="1600" dirty="0"/>
          </a:p>
          <a:p>
            <a:pPr marL="0" indent="0">
              <a:buNone/>
            </a:pPr>
            <a:r>
              <a:rPr lang="ja-JP" altLang="en-US" sz="1600" dirty="0"/>
              <a:t>・詳細な設定</a:t>
            </a:r>
            <a:r>
              <a:rPr lang="en-US" altLang="ja-JP" sz="1600" dirty="0"/>
              <a:t>(</a:t>
            </a:r>
            <a:r>
              <a:rPr lang="ja-JP" altLang="en-US" sz="1600" dirty="0"/>
              <a:t>非稼働日・タスク分割・依存関係・マイルストーン</a:t>
            </a:r>
            <a:r>
              <a:rPr lang="en-US" altLang="ja-JP" sz="1600" dirty="0"/>
              <a:t>)</a:t>
            </a:r>
            <a:r>
              <a:rPr lang="ja-JP" altLang="en-US" sz="1600" dirty="0"/>
              <a:t>により</a:t>
            </a:r>
            <a:endParaRPr lang="en-US" altLang="ja-JP" sz="1600" dirty="0"/>
          </a:p>
          <a:p>
            <a:pPr marL="0" indent="0">
              <a:buNone/>
            </a:pPr>
            <a:r>
              <a:rPr lang="ja-JP" altLang="en-US" sz="1600" dirty="0"/>
              <a:t>　タスクの状況を正確に表現</a:t>
            </a:r>
            <a:endParaRPr lang="en-US" altLang="ja-JP" sz="1600" dirty="0"/>
          </a:p>
          <a:p>
            <a:pPr marL="0" indent="0">
              <a:buNone/>
            </a:pPr>
            <a:r>
              <a:rPr lang="ja-JP" altLang="en-US" sz="1600" dirty="0"/>
              <a:t>・多様な表示オプション</a:t>
            </a:r>
            <a:endParaRPr lang="en-US" altLang="ja-JP" sz="1600" dirty="0"/>
          </a:p>
          <a:p>
            <a:pPr marL="0" indent="0">
              <a:buNone/>
            </a:pPr>
            <a:r>
              <a:rPr lang="ja-JP" altLang="en-US" sz="1600" dirty="0"/>
              <a:t>　</a:t>
            </a:r>
            <a:r>
              <a:rPr lang="en-US" altLang="ja-JP" sz="1600" dirty="0"/>
              <a:t>(</a:t>
            </a:r>
            <a:r>
              <a:rPr lang="ja-JP" altLang="en-US" sz="1600" dirty="0"/>
              <a:t>クリティカルパス・イナズマ線・表示期間</a:t>
            </a:r>
            <a:r>
              <a:rPr lang="en-US" altLang="ja-JP" sz="1600" dirty="0"/>
              <a:t>(</a:t>
            </a:r>
            <a:r>
              <a:rPr lang="ja-JP" altLang="en-US" sz="1600" dirty="0"/>
              <a:t>日・週・月・四半期</a:t>
            </a:r>
            <a:r>
              <a:rPr lang="en-US" altLang="ja-JP" sz="1600" dirty="0"/>
              <a:t>)</a:t>
            </a:r>
            <a:r>
              <a:rPr lang="ja-JP" altLang="en-US" sz="1600" dirty="0"/>
              <a:t>を搭載</a:t>
            </a:r>
            <a:endParaRPr lang="en-US" altLang="ja-JP" sz="1600" dirty="0"/>
          </a:p>
        </p:txBody>
      </p:sp>
      <p:pic>
        <p:nvPicPr>
          <p:cNvPr id="6" name="図 5">
            <a:extLst>
              <a:ext uri="{FF2B5EF4-FFF2-40B4-BE49-F238E27FC236}">
                <a16:creationId xmlns:a16="http://schemas.microsoft.com/office/drawing/2014/main" id="{8FF6C6DC-AC3B-4675-BE5D-FA2CE7379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512" y="1386375"/>
            <a:ext cx="5506113" cy="3758140"/>
          </a:xfrm>
          <a:prstGeom prst="rect">
            <a:avLst/>
          </a:prstGeom>
          <a:ln>
            <a:solidFill>
              <a:srgbClr val="000000"/>
            </a:solidFill>
          </a:ln>
        </p:spPr>
      </p:pic>
    </p:spTree>
    <p:extLst>
      <p:ext uri="{BB962C8B-B14F-4D97-AF65-F5344CB8AC3E}">
        <p14:creationId xmlns:p14="http://schemas.microsoft.com/office/powerpoint/2010/main" val="1307920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1520" y="957396"/>
            <a:ext cx="8640960" cy="5127082"/>
          </a:xfrm>
        </p:spPr>
        <p:txBody>
          <a:bodyPr/>
          <a:lstStyle/>
          <a:p>
            <a:r>
              <a:rPr lang="ja-JP" altLang="en-US" dirty="0"/>
              <a:t>テスト遅延の発生した原因や影響などを管理可能に</a:t>
            </a:r>
            <a:endParaRPr kumimoji="1" lang="ja-JP" altLang="en-US" dirty="0"/>
          </a:p>
        </p:txBody>
      </p:sp>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6688" t="4609" r="17530" b="19467"/>
          <a:stretch/>
        </p:blipFill>
        <p:spPr>
          <a:xfrm>
            <a:off x="468255" y="3220749"/>
            <a:ext cx="5111857" cy="2576739"/>
          </a:xfrm>
          <a:prstGeom prst="rect">
            <a:avLst/>
          </a:prstGeom>
        </p:spPr>
      </p:pic>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66538" t="24956" r="9789" b="48849"/>
          <a:stretch/>
        </p:blipFill>
        <p:spPr>
          <a:xfrm>
            <a:off x="5451101" y="3398174"/>
            <a:ext cx="3255879" cy="1812673"/>
          </a:xfrm>
          <a:prstGeom prst="rect">
            <a:avLst/>
          </a:prstGeom>
          <a:noFill/>
          <a:ln>
            <a:solidFill>
              <a:schemeClr val="tx1"/>
            </a:solidFill>
          </a:ln>
        </p:spPr>
      </p:pic>
      <p:pic>
        <p:nvPicPr>
          <p:cNvPr id="5" name="図 4"/>
          <p:cNvPicPr>
            <a:picLocks noChangeAspect="1"/>
          </p:cNvPicPr>
          <p:nvPr/>
        </p:nvPicPr>
        <p:blipFill rotWithShape="1">
          <a:blip r:embed="rId5">
            <a:extLst>
              <a:ext uri="{28A0092B-C50C-407E-A947-70E740481C1C}">
                <a14:useLocalDpi xmlns:a14="http://schemas.microsoft.com/office/drawing/2010/main" val="0"/>
              </a:ext>
            </a:extLst>
          </a:blip>
          <a:srcRect l="1780" t="12677" r="3332" b="49758"/>
          <a:stretch/>
        </p:blipFill>
        <p:spPr>
          <a:xfrm>
            <a:off x="233772" y="1284648"/>
            <a:ext cx="8676456" cy="1728192"/>
          </a:xfrm>
          <a:prstGeom prst="rect">
            <a:avLst/>
          </a:prstGeom>
        </p:spPr>
      </p:pic>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12</a:t>
            </a:fld>
            <a:endParaRPr lang="ja-JP" altLang="en-US" dirty="0"/>
          </a:p>
        </p:txBody>
      </p:sp>
      <p:sp>
        <p:nvSpPr>
          <p:cNvPr id="4" name="コンテンツ プレースホルダー 3"/>
          <p:cNvSpPr>
            <a:spLocks noGrp="1"/>
          </p:cNvSpPr>
          <p:nvPr>
            <p:ph sz="quarter" idx="13"/>
          </p:nvPr>
        </p:nvSpPr>
        <p:spPr/>
        <p:txBody>
          <a:bodyPr>
            <a:noAutofit/>
          </a:bodyPr>
          <a:lstStyle/>
          <a:p>
            <a:r>
              <a:rPr lang="ja-JP" altLang="en-US" sz="2800" dirty="0"/>
              <a:t>テスト課題管理機能</a:t>
            </a:r>
          </a:p>
        </p:txBody>
      </p:sp>
      <p:sp>
        <p:nvSpPr>
          <p:cNvPr id="6" name="正方形/長方形 5"/>
          <p:cNvSpPr/>
          <p:nvPr/>
        </p:nvSpPr>
        <p:spPr>
          <a:xfrm>
            <a:off x="683568" y="2496722"/>
            <a:ext cx="2035286" cy="15074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187624" y="2646245"/>
            <a:ext cx="230425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リンクから詳細画面へ</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9" name="直線コネクタ 8"/>
          <p:cNvSpPr/>
          <p:nvPr/>
        </p:nvSpPr>
        <p:spPr>
          <a:xfrm>
            <a:off x="827584" y="2852936"/>
            <a:ext cx="360040" cy="504056"/>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11" name="正方形/長方形 10"/>
          <p:cNvSpPr/>
          <p:nvPr/>
        </p:nvSpPr>
        <p:spPr>
          <a:xfrm>
            <a:off x="5898336" y="4192436"/>
            <a:ext cx="2130048" cy="40544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5819093" y="4888871"/>
            <a:ext cx="2952328" cy="89109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詳細進捗画面のカレンダーに</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ポップアップ表示</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3" name="テキスト ボックス 12"/>
          <p:cNvSpPr txBox="1"/>
          <p:nvPr/>
        </p:nvSpPr>
        <p:spPr>
          <a:xfrm>
            <a:off x="683568" y="5440411"/>
            <a:ext cx="1861864"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テスト課題詳細</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spTree>
    <p:extLst>
      <p:ext uri="{BB962C8B-B14F-4D97-AF65-F5344CB8AC3E}">
        <p14:creationId xmlns:p14="http://schemas.microsoft.com/office/powerpoint/2010/main" val="3760156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プロジェクトの品質状況をリアルタイムで可視化</a:t>
            </a:r>
            <a:endParaRPr kumimoji="1" lang="ja-JP" altLang="en-US" dirty="0"/>
          </a:p>
        </p:txBody>
      </p:sp>
      <p:pic>
        <p:nvPicPr>
          <p:cNvPr id="9" name="図 8"/>
          <p:cNvPicPr>
            <a:picLocks noChangeAspect="1"/>
          </p:cNvPicPr>
          <p:nvPr/>
        </p:nvPicPr>
        <p:blipFill rotWithShape="1">
          <a:blip r:embed="rId3"/>
          <a:srcRect b="1646"/>
          <a:stretch/>
        </p:blipFill>
        <p:spPr>
          <a:xfrm>
            <a:off x="251521" y="2526262"/>
            <a:ext cx="3559324" cy="2591346"/>
          </a:xfrm>
          <a:prstGeom prst="rect">
            <a:avLst/>
          </a:prstGeom>
          <a:noFill/>
          <a:ln>
            <a:solidFill>
              <a:schemeClr val="tx1"/>
            </a:solidFill>
          </a:ln>
        </p:spPr>
      </p:pic>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13</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品質分析機能</a:t>
            </a:r>
          </a:p>
        </p:txBody>
      </p:sp>
      <p:sp>
        <p:nvSpPr>
          <p:cNvPr id="7" name="テキスト ボックス 6"/>
          <p:cNvSpPr txBox="1"/>
          <p:nvPr/>
        </p:nvSpPr>
        <p:spPr>
          <a:xfrm>
            <a:off x="64395" y="1750645"/>
            <a:ext cx="4668488" cy="646331"/>
          </a:xfrm>
          <a:prstGeom prst="rect">
            <a:avLst/>
          </a:prstGeom>
          <a:noFill/>
        </p:spPr>
        <p:txBody>
          <a:bodyPr wrap="square" rtlCol="0">
            <a:spAutoFit/>
          </a:bodyPr>
          <a:lstStyle/>
          <a:p>
            <a:pPr algn="ctr"/>
            <a:r>
              <a:rPr lang="ja-JP" altLang="en-US" b="1" dirty="0">
                <a:latin typeface="メイリオ" pitchFamily="50" charset="-128"/>
                <a:ea typeface="メイリオ" pitchFamily="50" charset="-128"/>
                <a:cs typeface="メイリオ" pitchFamily="50" charset="-128"/>
              </a:rPr>
              <a:t>サブ機能・環境毎の</a:t>
            </a:r>
            <a:endParaRPr lang="en-US" altLang="ja-JP" b="1" dirty="0">
              <a:latin typeface="メイリオ" pitchFamily="50" charset="-128"/>
              <a:ea typeface="メイリオ" pitchFamily="50" charset="-128"/>
              <a:cs typeface="メイリオ" pitchFamily="50" charset="-128"/>
            </a:endParaRPr>
          </a:p>
          <a:p>
            <a:pPr algn="ctr"/>
            <a:r>
              <a:rPr lang="ja-JP" altLang="en-US" b="1" dirty="0">
                <a:latin typeface="メイリオ" pitchFamily="50" charset="-128"/>
                <a:ea typeface="メイリオ" pitchFamily="50" charset="-128"/>
                <a:cs typeface="メイリオ" pitchFamily="50" charset="-128"/>
              </a:rPr>
              <a:t>品質</a:t>
            </a:r>
            <a:r>
              <a:rPr lang="en-US" altLang="ja-JP" b="1" dirty="0">
                <a:latin typeface="メイリオ" pitchFamily="50" charset="-128"/>
                <a:ea typeface="メイリオ" pitchFamily="50" charset="-128"/>
                <a:cs typeface="メイリオ" pitchFamily="50" charset="-128"/>
              </a:rPr>
              <a:t>(</a:t>
            </a:r>
            <a:r>
              <a:rPr lang="ja-JP" altLang="en-US" b="1" dirty="0">
                <a:latin typeface="メイリオ" pitchFamily="50" charset="-128"/>
                <a:ea typeface="メイリオ" pitchFamily="50" charset="-128"/>
                <a:cs typeface="メイリオ" pitchFamily="50" charset="-128"/>
              </a:rPr>
              <a:t>障害・実施ケースの内訳</a:t>
            </a:r>
            <a:r>
              <a:rPr lang="en-US" altLang="ja-JP" b="1" dirty="0">
                <a:latin typeface="メイリオ" pitchFamily="50" charset="-128"/>
                <a:ea typeface="メイリオ" pitchFamily="50" charset="-128"/>
                <a:cs typeface="メイリオ" pitchFamily="50" charset="-128"/>
              </a:rPr>
              <a:t>)</a:t>
            </a:r>
            <a:r>
              <a:rPr lang="ja-JP" altLang="en-US" b="1" dirty="0">
                <a:latin typeface="メイリオ" pitchFamily="50" charset="-128"/>
                <a:ea typeface="メイリオ" pitchFamily="50" charset="-128"/>
                <a:cs typeface="メイリオ" pitchFamily="50" charset="-128"/>
              </a:rPr>
              <a:t>を表示</a:t>
            </a:r>
            <a:endParaRPr kumimoji="1" lang="ja-JP" altLang="en-US" b="1" dirty="0">
              <a:latin typeface="メイリオ" pitchFamily="50" charset="-128"/>
              <a:ea typeface="メイリオ" pitchFamily="50" charset="-128"/>
              <a:cs typeface="メイリオ" pitchFamily="50" charset="-128"/>
            </a:endParaRPr>
          </a:p>
        </p:txBody>
      </p:sp>
      <p:sp>
        <p:nvSpPr>
          <p:cNvPr id="15" name="テキスト ボックス 14"/>
          <p:cNvSpPr txBox="1"/>
          <p:nvPr/>
        </p:nvSpPr>
        <p:spPr>
          <a:xfrm>
            <a:off x="6522770" y="6594314"/>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19" name="テキスト ボックス 18"/>
          <p:cNvSpPr txBox="1"/>
          <p:nvPr/>
        </p:nvSpPr>
        <p:spPr>
          <a:xfrm>
            <a:off x="13497" y="5182885"/>
            <a:ext cx="2339871" cy="440975"/>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製品を構成するサブ機能</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0" name="テキスト ボックス 19"/>
          <p:cNvSpPr txBox="1"/>
          <p:nvPr/>
        </p:nvSpPr>
        <p:spPr>
          <a:xfrm>
            <a:off x="2165305" y="5182884"/>
            <a:ext cx="2549710" cy="440975"/>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環境ごとのテストケース内訳</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1" name="正方形/長方形 20"/>
          <p:cNvSpPr/>
          <p:nvPr/>
        </p:nvSpPr>
        <p:spPr>
          <a:xfrm>
            <a:off x="581487" y="4962141"/>
            <a:ext cx="1563277" cy="1554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p:cNvPicPr>
            <a:picLocks noChangeAspect="1"/>
          </p:cNvPicPr>
          <p:nvPr/>
        </p:nvPicPr>
        <p:blipFill rotWithShape="1">
          <a:blip r:embed="rId4"/>
          <a:srcRect r="33098"/>
          <a:stretch/>
        </p:blipFill>
        <p:spPr>
          <a:xfrm>
            <a:off x="2353368" y="3758605"/>
            <a:ext cx="1990134" cy="1391227"/>
          </a:xfrm>
          <a:prstGeom prst="rect">
            <a:avLst/>
          </a:prstGeom>
          <a:noFill/>
          <a:ln>
            <a:solidFill>
              <a:schemeClr val="tx1"/>
            </a:solidFill>
          </a:ln>
        </p:spPr>
      </p:pic>
      <p:sp>
        <p:nvSpPr>
          <p:cNvPr id="23" name="正方形/長方形 22"/>
          <p:cNvSpPr/>
          <p:nvPr/>
        </p:nvSpPr>
        <p:spPr>
          <a:xfrm>
            <a:off x="2607492" y="4832388"/>
            <a:ext cx="1665337" cy="2692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43942BC5-8EE0-4DDF-97FD-B067CA8FEF71}"/>
              </a:ext>
            </a:extLst>
          </p:cNvPr>
          <p:cNvPicPr>
            <a:picLocks noChangeAspect="1"/>
          </p:cNvPicPr>
          <p:nvPr/>
        </p:nvPicPr>
        <p:blipFill>
          <a:blip r:embed="rId5"/>
          <a:stretch>
            <a:fillRect/>
          </a:stretch>
        </p:blipFill>
        <p:spPr>
          <a:xfrm>
            <a:off x="4384442" y="2539168"/>
            <a:ext cx="4619651" cy="2591346"/>
          </a:xfrm>
          <a:prstGeom prst="rect">
            <a:avLst/>
          </a:prstGeom>
          <a:noFill/>
          <a:ln>
            <a:solidFill>
              <a:schemeClr val="tx1"/>
            </a:solidFill>
          </a:ln>
        </p:spPr>
      </p:pic>
      <p:sp>
        <p:nvSpPr>
          <p:cNvPr id="25" name="テキスト ボックス 24">
            <a:extLst>
              <a:ext uri="{FF2B5EF4-FFF2-40B4-BE49-F238E27FC236}">
                <a16:creationId xmlns:a16="http://schemas.microsoft.com/office/drawing/2014/main" id="{675DD996-9F6D-4554-97C9-E4B75B5B14C8}"/>
              </a:ext>
            </a:extLst>
          </p:cNvPr>
          <p:cNvSpPr txBox="1"/>
          <p:nvPr/>
        </p:nvSpPr>
        <p:spPr>
          <a:xfrm>
            <a:off x="4950159" y="5182884"/>
            <a:ext cx="3649293" cy="440975"/>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進捗に対する障害の発生数・重要度内訳</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6" name="テキスト ボックス 25">
            <a:extLst>
              <a:ext uri="{FF2B5EF4-FFF2-40B4-BE49-F238E27FC236}">
                <a16:creationId xmlns:a16="http://schemas.microsoft.com/office/drawing/2014/main" id="{BD6A3F1D-2984-4FE0-AD26-E25EC3E5E900}"/>
              </a:ext>
            </a:extLst>
          </p:cNvPr>
          <p:cNvSpPr txBox="1"/>
          <p:nvPr/>
        </p:nvSpPr>
        <p:spPr>
          <a:xfrm>
            <a:off x="4139952" y="1911265"/>
            <a:ext cx="4668488" cy="369332"/>
          </a:xfrm>
          <a:prstGeom prst="rect">
            <a:avLst/>
          </a:prstGeom>
          <a:noFill/>
        </p:spPr>
        <p:txBody>
          <a:bodyPr wrap="square" rtlCol="0">
            <a:spAutoFit/>
          </a:bodyPr>
          <a:lstStyle/>
          <a:p>
            <a:pPr algn="ctr"/>
            <a:r>
              <a:rPr kumimoji="1" lang="ja-JP" altLang="en-US" b="1" dirty="0">
                <a:latin typeface="メイリオ" pitchFamily="50" charset="-128"/>
                <a:ea typeface="メイリオ" pitchFamily="50" charset="-128"/>
                <a:cs typeface="メイリオ" pitchFamily="50" charset="-128"/>
              </a:rPr>
              <a:t>信頼度成長曲線を表示</a:t>
            </a:r>
          </a:p>
        </p:txBody>
      </p:sp>
    </p:spTree>
    <p:extLst>
      <p:ext uri="{BB962C8B-B14F-4D97-AF65-F5344CB8AC3E}">
        <p14:creationId xmlns:p14="http://schemas.microsoft.com/office/powerpoint/2010/main" val="2006687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77BC6804-B4FC-4C45-889E-BC1E7C4B0280}"/>
              </a:ext>
            </a:extLst>
          </p:cNvPr>
          <p:cNvSpPr>
            <a:spLocks noGrp="1"/>
          </p:cNvSpPr>
          <p:nvPr>
            <p:ph idx="1"/>
          </p:nvPr>
        </p:nvSpPr>
        <p:spPr>
          <a:xfrm>
            <a:off x="251520" y="1220678"/>
            <a:ext cx="8640960" cy="5127082"/>
          </a:xfrm>
        </p:spPr>
        <p:txBody>
          <a:bodyPr/>
          <a:lstStyle/>
          <a:p>
            <a:r>
              <a:rPr kumimoji="1" lang="ja-JP" altLang="en-US" dirty="0"/>
              <a:t>エンジニアやテスターの生産性をリアルタイムに把握</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14</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メンバー分析機能</a:t>
            </a:r>
          </a:p>
        </p:txBody>
      </p:sp>
      <p:sp>
        <p:nvSpPr>
          <p:cNvPr id="15" name="テキスト ボックス 14"/>
          <p:cNvSpPr txBox="1"/>
          <p:nvPr/>
        </p:nvSpPr>
        <p:spPr>
          <a:xfrm>
            <a:off x="6522770" y="6591887"/>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17" name="テキスト ボックス 16"/>
          <p:cNvSpPr txBox="1"/>
          <p:nvPr/>
        </p:nvSpPr>
        <p:spPr>
          <a:xfrm>
            <a:off x="4940922" y="5225121"/>
            <a:ext cx="326325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エンジニアごとの障害状況の表示</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pic>
        <p:nvPicPr>
          <p:cNvPr id="13" name="図 12"/>
          <p:cNvPicPr>
            <a:picLocks noChangeAspect="1"/>
          </p:cNvPicPr>
          <p:nvPr/>
        </p:nvPicPr>
        <p:blipFill rotWithShape="1">
          <a:blip r:embed="rId3"/>
          <a:srcRect l="1525" r="27229"/>
          <a:stretch/>
        </p:blipFill>
        <p:spPr>
          <a:xfrm>
            <a:off x="4826246" y="1845483"/>
            <a:ext cx="3492609" cy="3228286"/>
          </a:xfrm>
          <a:prstGeom prst="rect">
            <a:avLst/>
          </a:prstGeom>
          <a:noFill/>
          <a:ln>
            <a:solidFill>
              <a:schemeClr val="tx1"/>
            </a:solidFill>
          </a:ln>
        </p:spPr>
      </p:pic>
      <p:pic>
        <p:nvPicPr>
          <p:cNvPr id="6" name="図 5">
            <a:extLst>
              <a:ext uri="{FF2B5EF4-FFF2-40B4-BE49-F238E27FC236}">
                <a16:creationId xmlns:a16="http://schemas.microsoft.com/office/drawing/2014/main" id="{59771B7D-E8FD-4116-8A5E-A4FAE794AADA}"/>
              </a:ext>
            </a:extLst>
          </p:cNvPr>
          <p:cNvPicPr>
            <a:picLocks noChangeAspect="1"/>
          </p:cNvPicPr>
          <p:nvPr/>
        </p:nvPicPr>
        <p:blipFill rotWithShape="1">
          <a:blip r:embed="rId4"/>
          <a:srcRect r="30000"/>
          <a:stretch/>
        </p:blipFill>
        <p:spPr>
          <a:xfrm>
            <a:off x="825145" y="1845483"/>
            <a:ext cx="3072046" cy="3320281"/>
          </a:xfrm>
          <a:prstGeom prst="rect">
            <a:avLst/>
          </a:prstGeom>
          <a:noFill/>
          <a:ln>
            <a:solidFill>
              <a:schemeClr val="tx1"/>
            </a:solidFill>
          </a:ln>
        </p:spPr>
      </p:pic>
      <p:sp>
        <p:nvSpPr>
          <p:cNvPr id="25" name="テキスト ボックス 24">
            <a:extLst>
              <a:ext uri="{FF2B5EF4-FFF2-40B4-BE49-F238E27FC236}">
                <a16:creationId xmlns:a16="http://schemas.microsoft.com/office/drawing/2014/main" id="{0C400C2B-3AB8-4A2C-91FE-FBEFB7EF591A}"/>
              </a:ext>
            </a:extLst>
          </p:cNvPr>
          <p:cNvSpPr txBox="1"/>
          <p:nvPr/>
        </p:nvSpPr>
        <p:spPr>
          <a:xfrm>
            <a:off x="806830" y="5225121"/>
            <a:ext cx="326325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テスター毎のテスト消化数</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spTree>
    <p:extLst>
      <p:ext uri="{BB962C8B-B14F-4D97-AF65-F5344CB8AC3E}">
        <p14:creationId xmlns:p14="http://schemas.microsoft.com/office/powerpoint/2010/main" val="3228616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628800"/>
            <a:ext cx="9144000"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ctrTitle"/>
          </p:nvPr>
        </p:nvSpPr>
        <p:spPr/>
        <p:txBody>
          <a:bodyPr/>
          <a:lstStyle/>
          <a:p>
            <a:r>
              <a:rPr kumimoji="1" lang="en-US" altLang="ja-JP" dirty="0">
                <a:solidFill>
                  <a:schemeClr val="bg1"/>
                </a:solidFill>
              </a:rPr>
              <a:t>Appendix</a:t>
            </a:r>
            <a:endParaRPr kumimoji="1" lang="ja-JP" altLang="en-US" dirty="0">
              <a:solidFill>
                <a:schemeClr val="bg1"/>
              </a:solidFill>
            </a:endParaRPr>
          </a:p>
        </p:txBody>
      </p:sp>
      <p:sp>
        <p:nvSpPr>
          <p:cNvPr id="4" name="スライド番号プレースホルダ 3"/>
          <p:cNvSpPr>
            <a:spLocks noGrp="1"/>
          </p:cNvSpPr>
          <p:nvPr>
            <p:ph type="sldNum" sz="quarter" idx="12"/>
          </p:nvPr>
        </p:nvSpPr>
        <p:spPr>
          <a:prstGeom prst="rect">
            <a:avLst/>
          </a:prstGeom>
        </p:spPr>
        <p:txBody>
          <a:bodyPr/>
          <a:lstStyle/>
          <a:p>
            <a:fld id="{84A2A8A2-6ECF-4426-91C3-1A663126F739}" type="slidenum">
              <a:rPr lang="ja-JP" altLang="en-US" smtClean="0"/>
              <a:pPr/>
              <a:t>15</a:t>
            </a:fld>
            <a:endParaRPr lang="ja-JP" altLang="en-US" dirty="0"/>
          </a:p>
        </p:txBody>
      </p:sp>
    </p:spTree>
    <p:extLst>
      <p:ext uri="{BB962C8B-B14F-4D97-AF65-F5344CB8AC3E}">
        <p14:creationId xmlns:p14="http://schemas.microsoft.com/office/powerpoint/2010/main" val="88568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stretch>
            <a:fillRect/>
          </a:stretch>
        </p:blipFill>
        <p:spPr>
          <a:xfrm>
            <a:off x="6203413" y="3431501"/>
            <a:ext cx="2105632" cy="1694832"/>
          </a:xfrm>
          <a:prstGeom prst="rect">
            <a:avLst/>
          </a:prstGeom>
          <a:ln>
            <a:noFill/>
          </a:ln>
          <a:effectLst>
            <a:outerShdw blurRad="292100" dist="139700" dir="2700000" algn="tl" rotWithShape="0">
              <a:srgbClr val="333333">
                <a:alpha val="65000"/>
              </a:srgbClr>
            </a:outerShdw>
          </a:effectLst>
        </p:spPr>
      </p:pic>
      <p:pic>
        <p:nvPicPr>
          <p:cNvPr id="13" name="図 12"/>
          <p:cNvPicPr>
            <a:picLocks noChangeAspect="1"/>
          </p:cNvPicPr>
          <p:nvPr/>
        </p:nvPicPr>
        <p:blipFill>
          <a:blip r:embed="rId4"/>
          <a:stretch>
            <a:fillRect/>
          </a:stretch>
        </p:blipFill>
        <p:spPr>
          <a:xfrm>
            <a:off x="747215" y="3431500"/>
            <a:ext cx="2099002" cy="1694833"/>
          </a:xfrm>
          <a:prstGeom prst="rect">
            <a:avLst/>
          </a:prstGeom>
          <a:ln>
            <a:noFill/>
          </a:ln>
          <a:effectLst>
            <a:outerShdw blurRad="292100" dist="139700" dir="2700000" algn="tl" rotWithShape="0">
              <a:srgbClr val="333333">
                <a:alpha val="65000"/>
              </a:srgbClr>
            </a:outerShdw>
          </a:effectLst>
        </p:spPr>
      </p:pic>
      <p:sp>
        <p:nvSpPr>
          <p:cNvPr id="3" name="スライド番号プレースホルダー 2"/>
          <p:cNvSpPr>
            <a:spLocks noGrp="1"/>
          </p:cNvSpPr>
          <p:nvPr>
            <p:ph type="sldNum" sz="quarter" idx="4294967295"/>
          </p:nvPr>
        </p:nvSpPr>
        <p:spPr>
          <a:xfrm>
            <a:off x="6553200" y="6356350"/>
            <a:ext cx="2133600" cy="365125"/>
          </a:xfrm>
          <a:prstGeom prst="rect">
            <a:avLst/>
          </a:prstGeom>
        </p:spPr>
        <p:txBody>
          <a:bodyPr/>
          <a:lstStyle/>
          <a:p>
            <a:fld id="{84A2A8A2-6ECF-4426-91C3-1A663126F739}" type="slidenum">
              <a:rPr lang="ja-JP" altLang="en-US" smtClean="0"/>
              <a:pPr/>
              <a:t>16</a:t>
            </a:fld>
            <a:endParaRPr lang="ja-JP" altLang="en-US" dirty="0"/>
          </a:p>
        </p:txBody>
      </p:sp>
      <p:sp>
        <p:nvSpPr>
          <p:cNvPr id="7" name="タイトル 1"/>
          <p:cNvSpPr>
            <a:spLocks noGrp="1"/>
          </p:cNvSpPr>
          <p:nvPr>
            <p:ph type="ctrTitle"/>
          </p:nvPr>
        </p:nvSpPr>
        <p:spPr>
          <a:xfrm>
            <a:off x="685800" y="671215"/>
            <a:ext cx="7772400" cy="1470025"/>
          </a:xfrm>
        </p:spPr>
        <p:txBody>
          <a:bodyPr>
            <a:noAutofit/>
          </a:bodyPr>
          <a:lstStyle/>
          <a:p>
            <a:r>
              <a:rPr lang="ja-JP" altLang="en-US" sz="3200" dirty="0">
                <a:solidFill>
                  <a:schemeClr val="tx2"/>
                </a:solidFill>
              </a:rPr>
              <a:t>テスト管理ツール「</a:t>
            </a:r>
            <a:r>
              <a:rPr lang="en-US" altLang="ja-JP" sz="3200" dirty="0">
                <a:solidFill>
                  <a:schemeClr val="tx2"/>
                </a:solidFill>
              </a:rPr>
              <a:t>CAT 4.16.9</a:t>
            </a:r>
            <a:r>
              <a:rPr lang="ja-JP" altLang="en-US" sz="3200" dirty="0">
                <a:solidFill>
                  <a:schemeClr val="tx2"/>
                </a:solidFill>
              </a:rPr>
              <a:t>」</a:t>
            </a:r>
            <a:endParaRPr kumimoji="1" lang="ja-JP" altLang="en-US" sz="2800" dirty="0">
              <a:solidFill>
                <a:schemeClr val="tx2"/>
              </a:solidFill>
            </a:endParaRPr>
          </a:p>
        </p:txBody>
      </p:sp>
      <p:cxnSp>
        <p:nvCxnSpPr>
          <p:cNvPr id="8" name="直線コネクタ 7"/>
          <p:cNvCxnSpPr/>
          <p:nvPr/>
        </p:nvCxnSpPr>
        <p:spPr>
          <a:xfrm>
            <a:off x="0" y="1700808"/>
            <a:ext cx="9155575"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9" name="直線コネクタ 8"/>
          <p:cNvCxnSpPr/>
          <p:nvPr/>
        </p:nvCxnSpPr>
        <p:spPr>
          <a:xfrm>
            <a:off x="0" y="1772816"/>
            <a:ext cx="9155575"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0" name="直線コネクタ 9"/>
          <p:cNvCxnSpPr/>
          <p:nvPr/>
        </p:nvCxnSpPr>
        <p:spPr>
          <a:xfrm>
            <a:off x="0" y="1052736"/>
            <a:ext cx="9155575"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1" name="直線コネクタ 10"/>
          <p:cNvCxnSpPr/>
          <p:nvPr/>
        </p:nvCxnSpPr>
        <p:spPr>
          <a:xfrm>
            <a:off x="0" y="980728"/>
            <a:ext cx="9155575" cy="0"/>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12" name="サブタイトル 2"/>
          <p:cNvSpPr>
            <a:spLocks noGrp="1"/>
          </p:cNvSpPr>
          <p:nvPr>
            <p:ph type="subTitle" idx="1"/>
          </p:nvPr>
        </p:nvSpPr>
        <p:spPr>
          <a:xfrm>
            <a:off x="1371600" y="2141240"/>
            <a:ext cx="6400800" cy="864096"/>
          </a:xfrm>
        </p:spPr>
        <p:txBody>
          <a:bodyPr>
            <a:normAutofit/>
          </a:bodyPr>
          <a:lstStyle/>
          <a:p>
            <a:r>
              <a:rPr kumimoji="1" lang="ja-JP" altLang="en-US" sz="2400" dirty="0"/>
              <a:t>株式会社</a:t>
            </a:r>
            <a:r>
              <a:rPr kumimoji="1" lang="en-US" altLang="ja-JP" sz="2400" dirty="0"/>
              <a:t>SHIFT</a:t>
            </a:r>
            <a:r>
              <a:rPr lang="ja-JP" altLang="en-US" sz="2400" dirty="0"/>
              <a:t> </a:t>
            </a:r>
            <a:r>
              <a:rPr lang="en-US" altLang="ja-JP" sz="2400" dirty="0"/>
              <a:t>2019</a:t>
            </a:r>
            <a:r>
              <a:rPr lang="ja-JP" altLang="en-US" sz="2400" dirty="0"/>
              <a:t>年</a:t>
            </a:r>
            <a:r>
              <a:rPr lang="en-US" altLang="ja-JP" sz="2400"/>
              <a:t>12</a:t>
            </a:r>
            <a:r>
              <a:rPr lang="ja-JP" altLang="en-US" sz="2400"/>
              <a:t>月</a:t>
            </a:r>
            <a:endParaRPr kumimoji="1" lang="ja-JP" altLang="en-US" sz="2400" dirty="0"/>
          </a:p>
        </p:txBody>
      </p:sp>
      <p:pic>
        <p:nvPicPr>
          <p:cNvPr id="14" name="Picture 2" descr="http://www.softwaretest.jp/wp-content/html/tool/img/head_cat.png"/>
          <p:cNvPicPr>
            <a:picLocks noChangeAspect="1" noChangeArrowheads="1"/>
          </p:cNvPicPr>
          <p:nvPr/>
        </p:nvPicPr>
        <p:blipFill>
          <a:blip r:embed="rId5" cstate="print"/>
          <a:srcRect/>
          <a:stretch>
            <a:fillRect/>
          </a:stretch>
        </p:blipFill>
        <p:spPr bwMode="auto">
          <a:xfrm>
            <a:off x="3671408" y="2996952"/>
            <a:ext cx="1801185" cy="3071790"/>
          </a:xfrm>
          <a:prstGeom prst="rect">
            <a:avLst/>
          </a:prstGeom>
          <a:noFill/>
        </p:spPr>
      </p:pic>
    </p:spTree>
    <p:extLst>
      <p:ext uri="{BB962C8B-B14F-4D97-AF65-F5344CB8AC3E}">
        <p14:creationId xmlns:p14="http://schemas.microsoft.com/office/powerpoint/2010/main" val="363297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a:spLocks noChangeArrowheads="1"/>
          </p:cNvSpPr>
          <p:nvPr/>
        </p:nvSpPr>
        <p:spPr bwMode="gray">
          <a:xfrm>
            <a:off x="103189" y="5236467"/>
            <a:ext cx="770331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a:solidFill>
                  <a:srgbClr val="000000"/>
                </a:solidFill>
                <a:latin typeface="ＭＳ Ｐゴシック" pitchFamily="50" charset="-128"/>
                <a:ea typeface="ＭＳ Ｐゴシック" pitchFamily="50" charset="-128"/>
              </a:defRPr>
            </a:lvl1pPr>
            <a:lvl2pPr marL="742950" indent="-285750" eaLnBrk="0" hangingPunct="0">
              <a:defRPr kumimoji="1">
                <a:solidFill>
                  <a:srgbClr val="000000"/>
                </a:solidFill>
                <a:latin typeface="ＭＳ Ｐゴシック" pitchFamily="50" charset="-128"/>
                <a:ea typeface="ＭＳ Ｐゴシック" pitchFamily="50" charset="-128"/>
              </a:defRPr>
            </a:lvl2pPr>
            <a:lvl3pPr marL="1143000" indent="-228600" eaLnBrk="0" hangingPunct="0">
              <a:defRPr kumimoji="1">
                <a:solidFill>
                  <a:srgbClr val="000000"/>
                </a:solidFill>
                <a:latin typeface="ＭＳ Ｐゴシック" pitchFamily="50" charset="-128"/>
                <a:ea typeface="ＭＳ Ｐゴシック" pitchFamily="50" charset="-128"/>
              </a:defRPr>
            </a:lvl3pPr>
            <a:lvl4pPr marL="1600200" indent="-228600" eaLnBrk="0" hangingPunct="0">
              <a:defRPr kumimoji="1">
                <a:solidFill>
                  <a:srgbClr val="000000"/>
                </a:solidFill>
                <a:latin typeface="ＭＳ Ｐゴシック" pitchFamily="50" charset="-128"/>
                <a:ea typeface="ＭＳ Ｐゴシック" pitchFamily="50" charset="-128"/>
              </a:defRPr>
            </a:lvl4pPr>
            <a:lvl5pPr marL="2057400" indent="-228600" eaLnBrk="0" hangingPunct="0">
              <a:defRPr kumimoji="1">
                <a:solidFill>
                  <a:srgbClr val="000000"/>
                </a:solidFill>
                <a:latin typeface="ＭＳ Ｐゴシック" pitchFamily="50" charset="-128"/>
                <a:ea typeface="ＭＳ Ｐゴシック" pitchFamily="50" charset="-128"/>
              </a:defRPr>
            </a:lvl5pPr>
            <a:lvl6pPr marL="2514600" indent="-228600" algn="ctr" eaLnBrk="0" fontAlgn="ctr" hangingPunct="0">
              <a:spcBef>
                <a:spcPct val="0"/>
              </a:spcBef>
              <a:spcAft>
                <a:spcPct val="0"/>
              </a:spcAft>
              <a:defRPr kumimoji="1">
                <a:solidFill>
                  <a:srgbClr val="000000"/>
                </a:solidFill>
                <a:latin typeface="ＭＳ Ｐゴシック" pitchFamily="50" charset="-128"/>
                <a:ea typeface="ＭＳ Ｐゴシック" pitchFamily="50" charset="-128"/>
              </a:defRPr>
            </a:lvl6pPr>
            <a:lvl7pPr marL="2971800" indent="-228600" algn="ctr" eaLnBrk="0" fontAlgn="ctr" hangingPunct="0">
              <a:spcBef>
                <a:spcPct val="0"/>
              </a:spcBef>
              <a:spcAft>
                <a:spcPct val="0"/>
              </a:spcAft>
              <a:defRPr kumimoji="1">
                <a:solidFill>
                  <a:srgbClr val="000000"/>
                </a:solidFill>
                <a:latin typeface="ＭＳ Ｐゴシック" pitchFamily="50" charset="-128"/>
                <a:ea typeface="ＭＳ Ｐゴシック" pitchFamily="50" charset="-128"/>
              </a:defRPr>
            </a:lvl7pPr>
            <a:lvl8pPr marL="3429000" indent="-228600" algn="ctr" eaLnBrk="0" fontAlgn="ctr" hangingPunct="0">
              <a:spcBef>
                <a:spcPct val="0"/>
              </a:spcBef>
              <a:spcAft>
                <a:spcPct val="0"/>
              </a:spcAft>
              <a:defRPr kumimoji="1">
                <a:solidFill>
                  <a:srgbClr val="000000"/>
                </a:solidFill>
                <a:latin typeface="ＭＳ Ｐゴシック" pitchFamily="50" charset="-128"/>
                <a:ea typeface="ＭＳ Ｐゴシック" pitchFamily="50" charset="-128"/>
              </a:defRPr>
            </a:lvl8pPr>
            <a:lvl9pPr marL="3886200" indent="-228600" algn="ctr" eaLnBrk="0" fontAlgn="ctr" hangingPunct="0">
              <a:spcBef>
                <a:spcPct val="0"/>
              </a:spcBef>
              <a:spcAft>
                <a:spcPct val="0"/>
              </a:spcAft>
              <a:defRPr kumimoji="1">
                <a:solidFill>
                  <a:srgbClr val="000000"/>
                </a:solidFill>
                <a:latin typeface="ＭＳ Ｐゴシック" pitchFamily="50" charset="-128"/>
                <a:ea typeface="ＭＳ Ｐゴシック" pitchFamily="50" charset="-128"/>
              </a:defRPr>
            </a:lvl9pPr>
          </a:lstStyle>
          <a:p>
            <a:pPr eaLnBrk="1" hangingPunct="1">
              <a:spcBef>
                <a:spcPct val="50000"/>
              </a:spcBef>
            </a:pPr>
            <a:r>
              <a:rPr lang="ja-JP" altLang="en-US" sz="2400" dirty="0">
                <a:latin typeface="HGP創英角ｺﾞｼｯｸUB" pitchFamily="50" charset="-128"/>
                <a:ea typeface="HGP創英角ｺﾞｼｯｸUB" pitchFamily="50" charset="-128"/>
              </a:rPr>
              <a:t>テストの管理、実行にかかる多大な</a:t>
            </a:r>
            <a:r>
              <a:rPr lang="ja-JP" altLang="en-US" sz="2800" dirty="0">
                <a:solidFill>
                  <a:srgbClr val="C00000"/>
                </a:solidFill>
                <a:latin typeface="HGP創英角ｺﾞｼｯｸUB" pitchFamily="50" charset="-128"/>
                <a:ea typeface="HGP創英角ｺﾞｼｯｸUB" pitchFamily="50" charset="-128"/>
              </a:rPr>
              <a:t>労力</a:t>
            </a:r>
            <a:r>
              <a:rPr lang="ja-JP" altLang="en-US" sz="2400" dirty="0">
                <a:latin typeface="HGP創英角ｺﾞｼｯｸUB" pitchFamily="50" charset="-128"/>
                <a:ea typeface="HGP創英角ｺﾞｼｯｸUB" pitchFamily="50" charset="-128"/>
              </a:rPr>
              <a:t>、</a:t>
            </a:r>
            <a:r>
              <a:rPr lang="ja-JP" altLang="en-US" sz="2800" dirty="0">
                <a:solidFill>
                  <a:srgbClr val="C00000"/>
                </a:solidFill>
                <a:latin typeface="HGP創英角ｺﾞｼｯｸUB" pitchFamily="50" charset="-128"/>
                <a:ea typeface="HGP創英角ｺﾞｼｯｸUB" pitchFamily="50" charset="-128"/>
              </a:rPr>
              <a:t>コスト</a:t>
            </a:r>
            <a:r>
              <a:rPr lang="ja-JP" altLang="en-US" sz="2400" dirty="0">
                <a:latin typeface="HGP創英角ｺﾞｼｯｸUB" pitchFamily="50" charset="-128"/>
                <a:ea typeface="HGP創英角ｺﾞｼｯｸUB" pitchFamily="50" charset="-128"/>
              </a:rPr>
              <a:t>、</a:t>
            </a:r>
            <a:r>
              <a:rPr lang="ja-JP" altLang="en-US" sz="2800" dirty="0">
                <a:solidFill>
                  <a:srgbClr val="C00000"/>
                </a:solidFill>
                <a:latin typeface="HGP創英角ｺﾞｼｯｸUB" pitchFamily="50" charset="-128"/>
                <a:ea typeface="HGP創英角ｺﾞｼｯｸUB" pitchFamily="50" charset="-128"/>
              </a:rPr>
              <a:t>ストレス</a:t>
            </a:r>
            <a:br>
              <a:rPr lang="en-US" altLang="ja-JP" sz="2800" dirty="0">
                <a:solidFill>
                  <a:srgbClr val="FF0000"/>
                </a:solidFill>
                <a:latin typeface="HGP創英角ｺﾞｼｯｸUB" pitchFamily="50" charset="-128"/>
                <a:ea typeface="HGP創英角ｺﾞｼｯｸUB" pitchFamily="50" charset="-128"/>
              </a:rPr>
            </a:br>
            <a:r>
              <a:rPr lang="ja-JP" altLang="en-US" sz="2400" dirty="0">
                <a:latin typeface="HGP創英角ｺﾞｼｯｸUB" pitchFamily="50" charset="-128"/>
                <a:ea typeface="HGP創英角ｺﾞｼｯｸUB" pitchFamily="50" charset="-128"/>
              </a:rPr>
              <a:t>を一気に </a:t>
            </a:r>
            <a:r>
              <a:rPr lang="ja-JP" altLang="en-US" sz="2800" dirty="0">
                <a:solidFill>
                  <a:srgbClr val="C00000"/>
                </a:solidFill>
                <a:latin typeface="HGP創英角ｺﾞｼｯｸUB" pitchFamily="50" charset="-128"/>
                <a:ea typeface="HGP創英角ｺﾞｼｯｸUB" pitchFamily="50" charset="-128"/>
              </a:rPr>
              <a:t>解決</a:t>
            </a:r>
            <a:r>
              <a:rPr lang="ja-JP" altLang="en-US" sz="2800" dirty="0">
                <a:solidFill>
                  <a:srgbClr val="FF0000"/>
                </a:solidFill>
                <a:latin typeface="HGP創英角ｺﾞｼｯｸUB" pitchFamily="50" charset="-128"/>
                <a:ea typeface="HGP創英角ｺﾞｼｯｸUB" pitchFamily="50" charset="-128"/>
              </a:rPr>
              <a:t> </a:t>
            </a:r>
            <a:r>
              <a:rPr lang="ja-JP" altLang="en-US" sz="2400" dirty="0">
                <a:latin typeface="HGP創英角ｺﾞｼｯｸUB" pitchFamily="50" charset="-128"/>
                <a:ea typeface="HGP創英角ｺﾞｼｯｸUB" pitchFamily="50" charset="-128"/>
              </a:rPr>
              <a:t>します！</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17</a:t>
            </a:fld>
            <a:endParaRPr lang="ja-JP" altLang="en-US" dirty="0"/>
          </a:p>
        </p:txBody>
      </p:sp>
      <p:sp>
        <p:nvSpPr>
          <p:cNvPr id="4" name="コンテンツ プレースホルダー 3"/>
          <p:cNvSpPr>
            <a:spLocks noGrp="1"/>
          </p:cNvSpPr>
          <p:nvPr>
            <p:ph sz="quarter" idx="13"/>
          </p:nvPr>
        </p:nvSpPr>
        <p:spPr/>
        <p:txBody>
          <a:bodyPr/>
          <a:lstStyle/>
          <a:p>
            <a:r>
              <a:rPr kumimoji="1" lang="en-US" altLang="ja-JP" dirty="0"/>
              <a:t>CAT</a:t>
            </a:r>
            <a:r>
              <a:rPr kumimoji="1" lang="ja-JP" altLang="en-US" dirty="0"/>
              <a:t>がご提供するソリューション</a:t>
            </a:r>
          </a:p>
        </p:txBody>
      </p:sp>
      <p:sp>
        <p:nvSpPr>
          <p:cNvPr id="5" name="コンテンツ プレースホルダ 2"/>
          <p:cNvSpPr>
            <a:spLocks noGrp="1"/>
          </p:cNvSpPr>
          <p:nvPr>
            <p:ph idx="1"/>
          </p:nvPr>
        </p:nvSpPr>
        <p:spPr>
          <a:xfrm>
            <a:off x="629947" y="924692"/>
            <a:ext cx="7884107" cy="2000252"/>
          </a:xfrm>
        </p:spPr>
        <p:txBody>
          <a:bodyPr>
            <a:noAutofit/>
          </a:bodyPr>
          <a:lstStyle/>
          <a:p>
            <a:pPr marL="0" indent="0">
              <a:buNone/>
            </a:pPr>
            <a:r>
              <a:rPr lang="ja-JP" altLang="en-US" sz="4400" b="1" i="1" dirty="0">
                <a:solidFill>
                  <a:schemeClr val="accent3">
                    <a:lumMod val="75000"/>
                  </a:schemeClr>
                </a:solidFill>
                <a:effectLst>
                  <a:outerShdw blurRad="38100" dist="38100" dir="2700000" algn="tl">
                    <a:srgbClr val="000000">
                      <a:alpha val="43137"/>
                    </a:srgbClr>
                  </a:outerShdw>
                </a:effectLst>
                <a:latin typeface="HGP創英角ｺﾞｼｯｸUB" pitchFamily="50" charset="-128"/>
                <a:ea typeface="HGP創英角ｺﾞｼｯｸUB" pitchFamily="50" charset="-128"/>
              </a:rPr>
              <a:t>「</a:t>
            </a:r>
            <a:r>
              <a:rPr lang="en-US" altLang="ja-JP" sz="4400" b="1" i="1" dirty="0">
                <a:solidFill>
                  <a:schemeClr val="accent3">
                    <a:lumMod val="75000"/>
                  </a:schemeClr>
                </a:solidFill>
                <a:effectLst>
                  <a:outerShdw blurRad="38100" dist="38100" dir="2700000" algn="tl">
                    <a:srgbClr val="000000">
                      <a:alpha val="43137"/>
                    </a:srgbClr>
                  </a:outerShdw>
                </a:effectLst>
                <a:latin typeface="HGP創英角ｺﾞｼｯｸUB" pitchFamily="50" charset="-128"/>
                <a:ea typeface="HGP創英角ｺﾞｼｯｸUB" pitchFamily="50" charset="-128"/>
              </a:rPr>
              <a:t>CAT</a:t>
            </a:r>
            <a:r>
              <a:rPr lang="ja-JP" altLang="en-US" sz="4400" b="1" i="1" dirty="0">
                <a:solidFill>
                  <a:schemeClr val="accent3">
                    <a:lumMod val="75000"/>
                  </a:schemeClr>
                </a:solidFill>
                <a:effectLst>
                  <a:outerShdw blurRad="38100" dist="38100" dir="2700000" algn="tl">
                    <a:srgbClr val="000000">
                      <a:alpha val="43137"/>
                    </a:srgbClr>
                  </a:outerShdw>
                </a:effectLst>
                <a:latin typeface="HGP創英角ｺﾞｼｯｸUB" pitchFamily="50" charset="-128"/>
                <a:ea typeface="HGP創英角ｺﾞｼｯｸUB" pitchFamily="50" charset="-128"/>
              </a:rPr>
              <a:t>」</a:t>
            </a:r>
            <a:r>
              <a:rPr lang="ja-JP" altLang="en-US" sz="4400" b="1" i="1" dirty="0">
                <a:solidFill>
                  <a:schemeClr val="accent3">
                    <a:lumMod val="75000"/>
                  </a:schemeClr>
                </a:solidFill>
                <a:latin typeface="HGP創英角ｺﾞｼｯｸUB" pitchFamily="50" charset="-128"/>
                <a:ea typeface="HGP創英角ｺﾞｼｯｸUB" pitchFamily="50" charset="-128"/>
              </a:rPr>
              <a:t> </a:t>
            </a:r>
            <a:r>
              <a:rPr lang="ja-JP" altLang="en-US" sz="3200" dirty="0">
                <a:latin typeface="HGP創英角ｺﾞｼｯｸUB" pitchFamily="50" charset="-128"/>
                <a:ea typeface="HGP創英角ｺﾞｼｯｸUB" pitchFamily="50" charset="-128"/>
              </a:rPr>
              <a:t>は、ソフトウェア開発のテストおける</a:t>
            </a:r>
            <a:endParaRPr lang="en-US" altLang="ja-JP" sz="3200" dirty="0">
              <a:latin typeface="HGP創英角ｺﾞｼｯｸUB" pitchFamily="50" charset="-128"/>
              <a:ea typeface="HGP創英角ｺﾞｼｯｸUB" pitchFamily="50" charset="-128"/>
            </a:endParaRPr>
          </a:p>
          <a:p>
            <a:pPr marL="0" indent="0">
              <a:buNone/>
            </a:pPr>
            <a:r>
              <a:rPr lang="ja-JP" altLang="en-US" sz="3200" dirty="0">
                <a:solidFill>
                  <a:schemeClr val="tx2">
                    <a:lumMod val="60000"/>
                    <a:lumOff val="40000"/>
                  </a:schemeClr>
                </a:solidFill>
                <a:latin typeface="HGP創英角ｺﾞｼｯｸUB" pitchFamily="50" charset="-128"/>
                <a:ea typeface="HGP創英角ｺﾞｼｯｸUB" pitchFamily="50" charset="-128"/>
              </a:rPr>
              <a:t>生産性向上</a:t>
            </a:r>
            <a:r>
              <a:rPr lang="ja-JP" altLang="en-US" sz="3200" dirty="0">
                <a:latin typeface="HGP創英角ｺﾞｼｯｸUB" pitchFamily="50" charset="-128"/>
                <a:ea typeface="HGP創英角ｺﾞｼｯｸUB" pitchFamily="50" charset="-128"/>
              </a:rPr>
              <a:t>に</a:t>
            </a:r>
            <a:r>
              <a:rPr lang="ja-JP" altLang="en-US" sz="3200" dirty="0">
                <a:solidFill>
                  <a:schemeClr val="tx2">
                    <a:lumMod val="60000"/>
                    <a:lumOff val="40000"/>
                  </a:schemeClr>
                </a:solidFill>
                <a:latin typeface="HGP創英角ｺﾞｼｯｸUB" pitchFamily="50" charset="-128"/>
                <a:ea typeface="HGP創英角ｺﾞｼｯｸUB" pitchFamily="50" charset="-128"/>
              </a:rPr>
              <a:t>徹底的にこだわって</a:t>
            </a:r>
            <a:r>
              <a:rPr lang="ja-JP" altLang="en-US" sz="3200" dirty="0">
                <a:latin typeface="HGP創英角ｺﾞｼｯｸUB" pitchFamily="50" charset="-128"/>
                <a:ea typeface="HGP創英角ｺﾞｼｯｸUB" pitchFamily="50" charset="-128"/>
              </a:rPr>
              <a:t>開発された</a:t>
            </a:r>
            <a:endParaRPr lang="en-US" altLang="ja-JP" sz="3200" dirty="0">
              <a:latin typeface="HGP創英角ｺﾞｼｯｸUB" pitchFamily="50" charset="-128"/>
              <a:ea typeface="HGP創英角ｺﾞｼｯｸUB" pitchFamily="50" charset="-128"/>
            </a:endParaRPr>
          </a:p>
          <a:p>
            <a:pPr marL="0" indent="0">
              <a:buNone/>
            </a:pPr>
            <a:r>
              <a:rPr lang="ja-JP" altLang="en-US" sz="3200" dirty="0">
                <a:latin typeface="HGP創英角ｺﾞｼｯｸUB" pitchFamily="50" charset="-128"/>
                <a:ea typeface="HGP創英角ｺﾞｼｯｸUB" pitchFamily="50" charset="-128"/>
              </a:rPr>
              <a:t>テストプロセス管理ソリューションです！</a:t>
            </a:r>
            <a:endParaRPr lang="en-US" altLang="ja-JP" sz="3200" dirty="0">
              <a:latin typeface="HGP創英角ｺﾞｼｯｸUB" pitchFamily="50" charset="-128"/>
              <a:ea typeface="HGP創英角ｺﾞｼｯｸUB" pitchFamily="50" charset="-128"/>
            </a:endParaRPr>
          </a:p>
          <a:p>
            <a:pPr algn="ctr"/>
            <a:endParaRPr lang="en-US" altLang="ja-JP" sz="3200" dirty="0">
              <a:latin typeface="HGP創英角ｺﾞｼｯｸUB" pitchFamily="50" charset="-128"/>
              <a:ea typeface="HGP創英角ｺﾞｼｯｸUB" pitchFamily="50" charset="-128"/>
            </a:endParaRPr>
          </a:p>
          <a:p>
            <a:pPr algn="ctr"/>
            <a:endParaRPr lang="en-US" altLang="ja-JP" sz="3200" dirty="0">
              <a:latin typeface="HGP創英角ｺﾞｼｯｸUB" pitchFamily="50" charset="-128"/>
              <a:ea typeface="HGP創英角ｺﾞｼｯｸUB" pitchFamily="50" charset="-128"/>
            </a:endParaRPr>
          </a:p>
          <a:p>
            <a:pPr marL="0" indent="0" algn="ctr">
              <a:buNone/>
            </a:pPr>
            <a:endParaRPr lang="en-US" altLang="ja-JP" sz="3200" dirty="0">
              <a:latin typeface="HGP創英角ｺﾞｼｯｸUB" pitchFamily="50" charset="-128"/>
              <a:ea typeface="HGP創英角ｺﾞｼｯｸUB" pitchFamily="50" charset="-128"/>
            </a:endParaRPr>
          </a:p>
        </p:txBody>
      </p:sp>
      <p:sp>
        <p:nvSpPr>
          <p:cNvPr id="6" name="角丸四角形 5"/>
          <p:cNvSpPr/>
          <p:nvPr/>
        </p:nvSpPr>
        <p:spPr>
          <a:xfrm>
            <a:off x="4283969" y="2996952"/>
            <a:ext cx="4680520" cy="1944216"/>
          </a:xfrm>
          <a:prstGeom prst="roundRect">
            <a:avLst>
              <a:gd name="adj" fmla="val 4196"/>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7" name="Picture 2" descr="http://www.softwaretest.jp/wp-content/html/tool/img/head_cat.png"/>
          <p:cNvPicPr>
            <a:picLocks noChangeAspect="1" noChangeArrowheads="1"/>
          </p:cNvPicPr>
          <p:nvPr/>
        </p:nvPicPr>
        <p:blipFill>
          <a:blip r:embed="rId3" cstate="print"/>
          <a:srcRect/>
          <a:stretch>
            <a:fillRect/>
          </a:stretch>
        </p:blipFill>
        <p:spPr bwMode="auto">
          <a:xfrm>
            <a:off x="6007571" y="3148236"/>
            <a:ext cx="1228725" cy="1792931"/>
          </a:xfrm>
          <a:prstGeom prst="rect">
            <a:avLst/>
          </a:prstGeom>
          <a:noFill/>
        </p:spPr>
      </p:pic>
      <p:sp>
        <p:nvSpPr>
          <p:cNvPr id="12" name="Text Box 3"/>
          <p:cNvSpPr txBox="1">
            <a:spLocks noChangeArrowheads="1"/>
          </p:cNvSpPr>
          <p:nvPr/>
        </p:nvSpPr>
        <p:spPr bwMode="auto">
          <a:xfrm>
            <a:off x="97773" y="3258096"/>
            <a:ext cx="418078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rgbClr val="000000"/>
                </a:solidFill>
                <a:latin typeface="ＭＳ Ｐゴシック" pitchFamily="50" charset="-128"/>
                <a:ea typeface="ＭＳ Ｐゴシック" pitchFamily="50" charset="-128"/>
              </a:defRPr>
            </a:lvl1pPr>
            <a:lvl2pPr marL="742950" indent="-285750" eaLnBrk="0" hangingPunct="0">
              <a:defRPr kumimoji="1">
                <a:solidFill>
                  <a:srgbClr val="000000"/>
                </a:solidFill>
                <a:latin typeface="ＭＳ Ｐゴシック" pitchFamily="50" charset="-128"/>
                <a:ea typeface="ＭＳ Ｐゴシック" pitchFamily="50" charset="-128"/>
              </a:defRPr>
            </a:lvl2pPr>
            <a:lvl3pPr marL="1143000" indent="-228600" eaLnBrk="0" hangingPunct="0">
              <a:defRPr kumimoji="1">
                <a:solidFill>
                  <a:srgbClr val="000000"/>
                </a:solidFill>
                <a:latin typeface="ＭＳ Ｐゴシック" pitchFamily="50" charset="-128"/>
                <a:ea typeface="ＭＳ Ｐゴシック" pitchFamily="50" charset="-128"/>
              </a:defRPr>
            </a:lvl3pPr>
            <a:lvl4pPr marL="1600200" indent="-228600" eaLnBrk="0" hangingPunct="0">
              <a:defRPr kumimoji="1">
                <a:solidFill>
                  <a:srgbClr val="000000"/>
                </a:solidFill>
                <a:latin typeface="ＭＳ Ｐゴシック" pitchFamily="50" charset="-128"/>
                <a:ea typeface="ＭＳ Ｐゴシック" pitchFamily="50" charset="-128"/>
              </a:defRPr>
            </a:lvl4pPr>
            <a:lvl5pPr marL="2057400" indent="-228600" eaLnBrk="0" hangingPunct="0">
              <a:defRPr kumimoji="1">
                <a:solidFill>
                  <a:srgbClr val="000000"/>
                </a:solidFill>
                <a:latin typeface="ＭＳ Ｐゴシック" pitchFamily="50" charset="-128"/>
                <a:ea typeface="ＭＳ Ｐゴシック" pitchFamily="50" charset="-128"/>
              </a:defRPr>
            </a:lvl5pPr>
            <a:lvl6pPr marL="2514600" indent="-228600" algn="ctr" eaLnBrk="0" fontAlgn="ctr" hangingPunct="0">
              <a:spcBef>
                <a:spcPct val="0"/>
              </a:spcBef>
              <a:spcAft>
                <a:spcPct val="0"/>
              </a:spcAft>
              <a:defRPr kumimoji="1">
                <a:solidFill>
                  <a:srgbClr val="000000"/>
                </a:solidFill>
                <a:latin typeface="ＭＳ Ｐゴシック" pitchFamily="50" charset="-128"/>
                <a:ea typeface="ＭＳ Ｐゴシック" pitchFamily="50" charset="-128"/>
              </a:defRPr>
            </a:lvl6pPr>
            <a:lvl7pPr marL="2971800" indent="-228600" algn="ctr" eaLnBrk="0" fontAlgn="ctr" hangingPunct="0">
              <a:spcBef>
                <a:spcPct val="0"/>
              </a:spcBef>
              <a:spcAft>
                <a:spcPct val="0"/>
              </a:spcAft>
              <a:defRPr kumimoji="1">
                <a:solidFill>
                  <a:srgbClr val="000000"/>
                </a:solidFill>
                <a:latin typeface="ＭＳ Ｐゴシック" pitchFamily="50" charset="-128"/>
                <a:ea typeface="ＭＳ Ｐゴシック" pitchFamily="50" charset="-128"/>
              </a:defRPr>
            </a:lvl7pPr>
            <a:lvl8pPr marL="3429000" indent="-228600" algn="ctr" eaLnBrk="0" fontAlgn="ctr" hangingPunct="0">
              <a:spcBef>
                <a:spcPct val="0"/>
              </a:spcBef>
              <a:spcAft>
                <a:spcPct val="0"/>
              </a:spcAft>
              <a:defRPr kumimoji="1">
                <a:solidFill>
                  <a:srgbClr val="000000"/>
                </a:solidFill>
                <a:latin typeface="ＭＳ Ｐゴシック" pitchFamily="50" charset="-128"/>
                <a:ea typeface="ＭＳ Ｐゴシック" pitchFamily="50" charset="-128"/>
              </a:defRPr>
            </a:lvl8pPr>
            <a:lvl9pPr marL="3886200" indent="-228600" algn="ctr" eaLnBrk="0" fontAlgn="ctr" hangingPunct="0">
              <a:spcBef>
                <a:spcPct val="0"/>
              </a:spcBef>
              <a:spcAft>
                <a:spcPct val="0"/>
              </a:spcAft>
              <a:defRPr kumimoji="1">
                <a:solidFill>
                  <a:srgbClr val="000000"/>
                </a:solidFill>
                <a:latin typeface="ＭＳ Ｐゴシック" pitchFamily="50" charset="-128"/>
                <a:ea typeface="ＭＳ Ｐゴシック" pitchFamily="50" charset="-128"/>
              </a:defRPr>
            </a:lvl9pPr>
          </a:lstStyle>
          <a:p>
            <a:pPr eaLnBrk="1" fontAlgn="base" hangingPunct="1">
              <a:lnSpc>
                <a:spcPct val="120000"/>
              </a:lnSpc>
              <a:spcBef>
                <a:spcPct val="50000"/>
              </a:spcBef>
            </a:pPr>
            <a:r>
              <a:rPr lang="ja-JP" altLang="en-US" sz="2400" dirty="0">
                <a:solidFill>
                  <a:schemeClr val="tx1"/>
                </a:solidFill>
                <a:latin typeface="Arial" charset="0"/>
                <a:ea typeface="HGP創英角ｺﾞｼｯｸUB" pitchFamily="50" charset="-128"/>
              </a:rPr>
              <a:t>テスト計画から、実行、</a:t>
            </a:r>
            <a:br>
              <a:rPr lang="en-US" altLang="ja-JP" sz="2400" dirty="0">
                <a:solidFill>
                  <a:schemeClr val="tx1"/>
                </a:solidFill>
                <a:latin typeface="Arial" charset="0"/>
                <a:ea typeface="HGP創英角ｺﾞｼｯｸUB" pitchFamily="50" charset="-128"/>
              </a:rPr>
            </a:br>
            <a:r>
              <a:rPr lang="ja-JP" altLang="en-US" sz="2400" dirty="0">
                <a:solidFill>
                  <a:schemeClr val="tx1"/>
                </a:solidFill>
                <a:latin typeface="Arial" charset="0"/>
                <a:ea typeface="HGP創英角ｺﾞｼｯｸUB" pitchFamily="50" charset="-128"/>
              </a:rPr>
              <a:t>障害管理、進捗管理、</a:t>
            </a:r>
            <a:br>
              <a:rPr lang="ja-JP" altLang="en-US" sz="2400" dirty="0">
                <a:solidFill>
                  <a:schemeClr val="tx1"/>
                </a:solidFill>
                <a:latin typeface="Arial" charset="0"/>
                <a:ea typeface="HGP創英角ｺﾞｼｯｸUB" pitchFamily="50" charset="-128"/>
              </a:rPr>
            </a:br>
            <a:r>
              <a:rPr lang="ja-JP" altLang="en-US" sz="2400" dirty="0">
                <a:solidFill>
                  <a:schemeClr val="tx1"/>
                </a:solidFill>
                <a:latin typeface="Arial" charset="0"/>
                <a:ea typeface="HGP創英角ｺﾞｼｯｸUB" pitchFamily="50" charset="-128"/>
              </a:rPr>
              <a:t>テスト結果のデータ分析まで・・・</a:t>
            </a:r>
          </a:p>
        </p:txBody>
      </p:sp>
      <p:pic>
        <p:nvPicPr>
          <p:cNvPr id="11" name="図 10"/>
          <p:cNvPicPr>
            <a:picLocks noChangeAspect="1"/>
          </p:cNvPicPr>
          <p:nvPr/>
        </p:nvPicPr>
        <p:blipFill>
          <a:blip r:embed="rId4"/>
          <a:stretch>
            <a:fillRect/>
          </a:stretch>
        </p:blipFill>
        <p:spPr>
          <a:xfrm>
            <a:off x="7510784" y="3573016"/>
            <a:ext cx="1165672" cy="938254"/>
          </a:xfrm>
          <a:prstGeom prst="rect">
            <a:avLst/>
          </a:prstGeom>
          <a:ln>
            <a:noFill/>
          </a:ln>
          <a:effectLst>
            <a:outerShdw blurRad="292100" dist="139700" dir="2700000" algn="tl" rotWithShape="0">
              <a:srgbClr val="333333">
                <a:alpha val="65000"/>
              </a:srgbClr>
            </a:outerShdw>
          </a:effectLst>
        </p:spPr>
      </p:pic>
      <p:pic>
        <p:nvPicPr>
          <p:cNvPr id="14" name="図 13"/>
          <p:cNvPicPr>
            <a:picLocks noChangeAspect="1"/>
          </p:cNvPicPr>
          <p:nvPr/>
        </p:nvPicPr>
        <p:blipFill>
          <a:blip r:embed="rId5"/>
          <a:stretch>
            <a:fillRect/>
          </a:stretch>
        </p:blipFill>
        <p:spPr>
          <a:xfrm>
            <a:off x="4585543" y="3573016"/>
            <a:ext cx="1162001" cy="938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8851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p:cNvSpPr/>
          <p:nvPr/>
        </p:nvSpPr>
        <p:spPr>
          <a:xfrm>
            <a:off x="3347864" y="1196752"/>
            <a:ext cx="5623793" cy="302433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7" name="円弧 56"/>
          <p:cNvSpPr/>
          <p:nvPr/>
        </p:nvSpPr>
        <p:spPr>
          <a:xfrm rot="20327123">
            <a:off x="6995514" y="3009899"/>
            <a:ext cx="1101003" cy="227607"/>
          </a:xfrm>
          <a:prstGeom prst="arc">
            <a:avLst>
              <a:gd name="adj1" fmla="val 10968871"/>
              <a:gd name="adj2" fmla="val 21595768"/>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弧 20"/>
          <p:cNvSpPr/>
          <p:nvPr/>
        </p:nvSpPr>
        <p:spPr>
          <a:xfrm rot="20327123">
            <a:off x="6923506" y="2654534"/>
            <a:ext cx="1101003" cy="227607"/>
          </a:xfrm>
          <a:prstGeom prst="arc">
            <a:avLst>
              <a:gd name="adj1" fmla="val 10968871"/>
              <a:gd name="adj2" fmla="val 21595768"/>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8" name="Picture 4" descr="パソコンを使うサラリーマン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930116" y="2536959"/>
            <a:ext cx="856783" cy="856783"/>
          </a:xfrm>
          <a:prstGeom prst="rect">
            <a:avLst/>
          </a:prstGeom>
          <a:noFill/>
          <a:extLst>
            <a:ext uri="{909E8E84-426E-40DD-AFC4-6F175D3DCCD1}">
              <a14:hiddenFill xmlns:a14="http://schemas.microsoft.com/office/drawing/2010/main">
                <a:solidFill>
                  <a:srgbClr val="FFFFFF"/>
                </a:solidFill>
              </a14:hiddenFill>
            </a:ext>
          </a:extLst>
        </p:spPr>
      </p:pic>
      <p:sp>
        <p:nvSpPr>
          <p:cNvPr id="29" name="角丸四角形 28"/>
          <p:cNvSpPr/>
          <p:nvPr/>
        </p:nvSpPr>
        <p:spPr>
          <a:xfrm>
            <a:off x="4644008" y="4005064"/>
            <a:ext cx="3554763" cy="48532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テストは手動タスクが多く大変</a:t>
            </a:r>
            <a:endParaRPr kumimoji="1" lang="ja-JP" altLang="en-US" dirty="0"/>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18</a:t>
            </a:fld>
            <a:endParaRPr lang="ja-JP" altLang="en-US" dirty="0"/>
          </a:p>
        </p:txBody>
      </p:sp>
      <p:sp>
        <p:nvSpPr>
          <p:cNvPr id="4" name="コンテンツ プレースホルダー 3"/>
          <p:cNvSpPr>
            <a:spLocks noGrp="1"/>
          </p:cNvSpPr>
          <p:nvPr>
            <p:ph sz="quarter" idx="13"/>
          </p:nvPr>
        </p:nvSpPr>
        <p:spPr>
          <a:xfrm>
            <a:off x="261864" y="476672"/>
            <a:ext cx="8882136" cy="458695"/>
          </a:xfrm>
        </p:spPr>
        <p:txBody>
          <a:bodyPr>
            <a:normAutofit/>
          </a:bodyPr>
          <a:lstStyle/>
          <a:p>
            <a:r>
              <a:rPr lang="en-US" altLang="ja-JP" dirty="0"/>
              <a:t>Excel</a:t>
            </a:r>
            <a:r>
              <a:rPr lang="ja-JP" altLang="en-US" dirty="0"/>
              <a:t>で集計・分析してリスク管理するしかない！</a:t>
            </a:r>
            <a:endParaRPr lang="en-US" altLang="ja-JP" dirty="0"/>
          </a:p>
        </p:txBody>
      </p:sp>
      <p:sp>
        <p:nvSpPr>
          <p:cNvPr id="13" name="コンテンツ プレースホルダー 1"/>
          <p:cNvSpPr txBox="1">
            <a:spLocks/>
          </p:cNvSpPr>
          <p:nvPr/>
        </p:nvSpPr>
        <p:spPr>
          <a:xfrm>
            <a:off x="251520" y="1691673"/>
            <a:ext cx="8640960" cy="5185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endParaRPr lang="en-US" altLang="ja-JP" dirty="0"/>
          </a:p>
        </p:txBody>
      </p:sp>
      <p:sp>
        <p:nvSpPr>
          <p:cNvPr id="5" name="角丸四角形 4"/>
          <p:cNvSpPr/>
          <p:nvPr/>
        </p:nvSpPr>
        <p:spPr>
          <a:xfrm>
            <a:off x="602686" y="5013176"/>
            <a:ext cx="8217786" cy="9361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ja-JP" altLang="en-US" sz="2400" dirty="0">
                <a:latin typeface="メイリオ" pitchFamily="50" charset="-128"/>
                <a:ea typeface="メイリオ" pitchFamily="50" charset="-128"/>
                <a:cs typeface="メイリオ" pitchFamily="50" charset="-128"/>
              </a:rPr>
              <a:t>・毎日手作業の集計、分析業務に多く時間を使っている</a:t>
            </a:r>
            <a:endParaRPr lang="en-US" altLang="ja-JP" sz="2400" dirty="0">
              <a:latin typeface="メイリオ" pitchFamily="50" charset="-128"/>
              <a:ea typeface="メイリオ" pitchFamily="50" charset="-128"/>
              <a:cs typeface="メイリオ" pitchFamily="50" charset="-128"/>
            </a:endParaRPr>
          </a:p>
          <a:p>
            <a:r>
              <a:rPr lang="ja-JP" altLang="en-US" sz="2400" dirty="0">
                <a:latin typeface="メイリオ" pitchFamily="50" charset="-128"/>
                <a:ea typeface="メイリオ" pitchFamily="50" charset="-128"/>
                <a:cs typeface="メイリオ" pitchFamily="50" charset="-128"/>
              </a:rPr>
              <a:t>・進捗はメールが届くまでわからない。</a:t>
            </a:r>
            <a:endParaRPr lang="en-US" altLang="ja-JP" sz="2400" dirty="0">
              <a:latin typeface="メイリオ" pitchFamily="50" charset="-128"/>
              <a:ea typeface="メイリオ" pitchFamily="50" charset="-128"/>
              <a:cs typeface="メイリオ" pitchFamily="50" charset="-128"/>
            </a:endParaRPr>
          </a:p>
        </p:txBody>
      </p:sp>
      <p:sp>
        <p:nvSpPr>
          <p:cNvPr id="6" name="角丸四角形 5"/>
          <p:cNvSpPr/>
          <p:nvPr/>
        </p:nvSpPr>
        <p:spPr>
          <a:xfrm>
            <a:off x="179513" y="1196752"/>
            <a:ext cx="3024335" cy="30243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0" name="AutoShape 2" descr="https://www.drupal.org/files/images/Redmine-Logo-CyberSprocket-Composite-300x300-png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AutoShape 4" descr="https://www.drupal.org/files/images/Redmine-Logo-CyberSprocket-Composite-300x300-png8.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AutoShape 6" descr="https://www.drupal.org/files/images/Redmine-Logo-CyberSprocket-Composite-300x300-png8.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AutoShape 8" descr="https://www.drupal.org/files/images/Redmine-Logo-CyberSprocket-Composite-300x300-png8.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AutoShape 10" descr="https://www.drupal.org/files/images/Redmine-Logo-CyberSprocket-Composite-300x300-png8.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6" name="Picture 16" descr="http://www.neilstuff.com/uploads/6/1/9/1/6191204/394182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155" y="1759880"/>
            <a:ext cx="462864" cy="4777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8" descr="http://svn.apache.org/repos/asf/subversion/trunk/notes/logo/256-colour/subversion_logo-384x33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2292" y="1814212"/>
            <a:ext cx="474107" cy="40990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0" descr="http://msysgit.github.io/img/git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9486" y="1780740"/>
            <a:ext cx="476850" cy="476850"/>
          </a:xfrm>
          <a:prstGeom prst="rect">
            <a:avLst/>
          </a:prstGeom>
          <a:noFill/>
          <a:extLst>
            <a:ext uri="{909E8E84-426E-40DD-AFC4-6F175D3DCCD1}">
              <a14:hiddenFill xmlns:a14="http://schemas.microsoft.com/office/drawing/2010/main">
                <a:solidFill>
                  <a:srgbClr val="FFFFFF"/>
                </a:solidFill>
              </a14:hiddenFill>
            </a:ext>
          </a:extLst>
        </p:spPr>
      </p:pic>
      <p:sp>
        <p:nvSpPr>
          <p:cNvPr id="51" name="正方形/長方形 50"/>
          <p:cNvSpPr/>
          <p:nvPr/>
        </p:nvSpPr>
        <p:spPr>
          <a:xfrm>
            <a:off x="991310" y="1365110"/>
            <a:ext cx="1338828"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リポジトリ</a:t>
            </a:r>
          </a:p>
        </p:txBody>
      </p:sp>
      <p:sp>
        <p:nvSpPr>
          <p:cNvPr id="52" name="正方形/長方形 51"/>
          <p:cNvSpPr/>
          <p:nvPr/>
        </p:nvSpPr>
        <p:spPr>
          <a:xfrm>
            <a:off x="1406503" y="3097801"/>
            <a:ext cx="625684" cy="369332"/>
          </a:xfrm>
          <a:prstGeom prst="rect">
            <a:avLst/>
          </a:prstGeom>
        </p:spPr>
        <p:txBody>
          <a:bodyPr wrap="none">
            <a:spAutoFit/>
          </a:bodyPr>
          <a:lstStyle/>
          <a:p>
            <a:pPr algn="ctr"/>
            <a:r>
              <a:rPr lang="en-US" altLang="ja-JP" dirty="0">
                <a:latin typeface="メイリオ" panose="020B0604030504040204" pitchFamily="50" charset="-128"/>
                <a:ea typeface="メイリオ" panose="020B0604030504040204" pitchFamily="50" charset="-128"/>
                <a:cs typeface="メイリオ" panose="020B0604030504040204" pitchFamily="50" charset="-128"/>
              </a:rPr>
              <a:t>BTS</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5" name="Picture 14" descr="https://atnd.org/event_images/0004/2983/Screen_Shot_2011-12-02_at_11.55.27_AM_original.png?132279456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129" y="3504672"/>
            <a:ext cx="857088" cy="383209"/>
          </a:xfrm>
          <a:prstGeom prst="rect">
            <a:avLst/>
          </a:prstGeom>
          <a:noFill/>
          <a:extLst>
            <a:ext uri="{909E8E84-426E-40DD-AFC4-6F175D3DCCD1}">
              <a14:hiddenFill xmlns:a14="http://schemas.microsoft.com/office/drawing/2010/main">
                <a:solidFill>
                  <a:srgbClr val="FFFFFF"/>
                </a:solidFill>
              </a14:hiddenFill>
            </a:ext>
          </a:extLst>
        </p:spPr>
      </p:pic>
      <p:sp>
        <p:nvSpPr>
          <p:cNvPr id="59" name="上下矢印 58"/>
          <p:cNvSpPr/>
          <p:nvPr/>
        </p:nvSpPr>
        <p:spPr>
          <a:xfrm rot="10800000">
            <a:off x="1575391" y="2335631"/>
            <a:ext cx="287909" cy="660662"/>
          </a:xfrm>
          <a:prstGeom prst="up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62" name="正方形/長方形 61"/>
          <p:cNvSpPr/>
          <p:nvPr/>
        </p:nvSpPr>
        <p:spPr>
          <a:xfrm>
            <a:off x="4797077" y="1980203"/>
            <a:ext cx="1296144" cy="646331"/>
          </a:xfrm>
          <a:prstGeom prst="rect">
            <a:avLst/>
          </a:prstGeom>
        </p:spPr>
        <p:txBody>
          <a:bodyPr wrap="squar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回収した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Excel</a:t>
            </a:r>
            <a:endParaRPr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6" name="Picture 2" descr="http://cdn.mogile.archive.st-hatena.com/v1/image/chris4403/original/29778514594673435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66225" y="3299885"/>
            <a:ext cx="706240" cy="706240"/>
          </a:xfrm>
          <a:prstGeom prst="rect">
            <a:avLst/>
          </a:prstGeom>
          <a:noFill/>
          <a:extLst>
            <a:ext uri="{909E8E84-426E-40DD-AFC4-6F175D3DCCD1}">
              <a14:hiddenFill xmlns:a14="http://schemas.microsoft.com/office/drawing/2010/main">
                <a:solidFill>
                  <a:srgbClr val="FFFFFF"/>
                </a:solidFill>
              </a14:hiddenFill>
            </a:ext>
          </a:extLst>
        </p:spPr>
      </p:pic>
      <p:sp>
        <p:nvSpPr>
          <p:cNvPr id="2" name="角丸四角形 1"/>
          <p:cNvSpPr/>
          <p:nvPr/>
        </p:nvSpPr>
        <p:spPr>
          <a:xfrm>
            <a:off x="467545" y="4077072"/>
            <a:ext cx="2376263" cy="4853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開発関連は効率化</a:t>
            </a:r>
          </a:p>
        </p:txBody>
      </p:sp>
      <p:pic>
        <p:nvPicPr>
          <p:cNvPr id="7" name="Picture 2" descr="忙しく仕事をしている男性会社員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28021" y="2546546"/>
            <a:ext cx="1141197" cy="102422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Excel128PX PNG アイコンダウンロード"/>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2776113"/>
            <a:ext cx="792088" cy="49174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Excel128PX PNG アイコンダウンロード"/>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3312" y="3081272"/>
            <a:ext cx="792088" cy="49174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Excel128PX PNG アイコンダウンロード"/>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6751" y="2649685"/>
            <a:ext cx="792088" cy="49174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8" descr="Excel128PX PNG アイコンダウンロード"/>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9356" y="3020311"/>
            <a:ext cx="792088" cy="491744"/>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p:cNvSpPr/>
          <p:nvPr/>
        </p:nvSpPr>
        <p:spPr>
          <a:xfrm>
            <a:off x="5891806" y="3543521"/>
            <a:ext cx="1338829"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マネージャ</a:t>
            </a:r>
          </a:p>
        </p:txBody>
      </p:sp>
      <p:pic>
        <p:nvPicPr>
          <p:cNvPr id="36" name="Picture 23" descr="C:\Users\masakazu.suga\AppData\Local\Microsoft\Windows\Temporary Internet Files\Content.IE5\U1LA6HSU\MC900432681[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73096" y="2422883"/>
            <a:ext cx="504680" cy="50468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3" descr="C:\Users\masakazu.suga\AppData\Local\Microsoft\Windows\Temporary Internet Files\Content.IE5\U1LA6HSU\MC900432681[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62859" y="2784245"/>
            <a:ext cx="504680" cy="504680"/>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p:cNvSpPr/>
          <p:nvPr/>
        </p:nvSpPr>
        <p:spPr>
          <a:xfrm>
            <a:off x="7697667" y="2132856"/>
            <a:ext cx="1338829"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上司・顧客</a:t>
            </a:r>
          </a:p>
        </p:txBody>
      </p:sp>
      <p:sp>
        <p:nvSpPr>
          <p:cNvPr id="22" name="四角形吹き出し 21"/>
          <p:cNvSpPr/>
          <p:nvPr/>
        </p:nvSpPr>
        <p:spPr>
          <a:xfrm>
            <a:off x="6061444" y="1340768"/>
            <a:ext cx="1616332" cy="869475"/>
          </a:xfrm>
          <a:prstGeom prst="wedgeRectCallout">
            <a:avLst>
              <a:gd name="adj1" fmla="val -20833"/>
              <a:gd name="adj2" fmla="val 85408"/>
            </a:avLst>
          </a:prstGeom>
          <a:ln w="1270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毎日、集計と</a:t>
            </a:r>
            <a:endParaRPr lang="en-US" altLang="ja-JP" dirty="0"/>
          </a:p>
          <a:p>
            <a:pPr algn="ctr"/>
            <a:r>
              <a:rPr lang="ja-JP" altLang="en-US" dirty="0"/>
              <a:t>分析を実行</a:t>
            </a:r>
            <a:endParaRPr kumimoji="1" lang="ja-JP" altLang="en-US" dirty="0"/>
          </a:p>
        </p:txBody>
      </p:sp>
      <p:pic>
        <p:nvPicPr>
          <p:cNvPr id="8" name="Picture 2" descr="http://3.bp.blogspot.com/-fm10DkDb-jk/Udy6jWQ4PVI/AAAAAAAAWIQ/xqVY0qM4I4M/s800/busy_ma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19872" y="2060028"/>
            <a:ext cx="741942" cy="75837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3.bp.blogspot.com/-fm10DkDb-jk/Udy6jWQ4PVI/AAAAAAAAWIQ/xqVY0qM4I4M/s800/busy_ma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19872" y="2744513"/>
            <a:ext cx="741942" cy="75837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Excel128PX PNG アイコンダウンロード"/>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230" y="2420888"/>
            <a:ext cx="615216" cy="38193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8" descr="Excel128PX PNG アイコンダウンロード"/>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230" y="3141429"/>
            <a:ext cx="615216" cy="381938"/>
          </a:xfrm>
          <a:prstGeom prst="rect">
            <a:avLst/>
          </a:prstGeom>
          <a:noFill/>
          <a:extLst>
            <a:ext uri="{909E8E84-426E-40DD-AFC4-6F175D3DCCD1}">
              <a14:hiddenFill xmlns:a14="http://schemas.microsoft.com/office/drawing/2010/main">
                <a:solidFill>
                  <a:srgbClr val="FFFFFF"/>
                </a:solidFill>
              </a14:hiddenFill>
            </a:ext>
          </a:extLst>
        </p:spPr>
      </p:pic>
      <p:sp>
        <p:nvSpPr>
          <p:cNvPr id="9" name="右矢印 8"/>
          <p:cNvSpPr/>
          <p:nvPr/>
        </p:nvSpPr>
        <p:spPr>
          <a:xfrm rot="1543000">
            <a:off x="4626143" y="2558607"/>
            <a:ext cx="306471" cy="20337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60" name="右矢印 59"/>
          <p:cNvSpPr/>
          <p:nvPr/>
        </p:nvSpPr>
        <p:spPr>
          <a:xfrm>
            <a:off x="4623363" y="3141430"/>
            <a:ext cx="287697" cy="22124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61" name="正方形/長方形 60"/>
          <p:cNvSpPr/>
          <p:nvPr/>
        </p:nvSpPr>
        <p:spPr>
          <a:xfrm>
            <a:off x="3347864" y="3585494"/>
            <a:ext cx="1107997" cy="369332"/>
          </a:xfrm>
          <a:prstGeom prst="rect">
            <a:avLst/>
          </a:prstGeom>
        </p:spPr>
        <p:txBody>
          <a:bodyPr wrap="none">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p>
        </p:txBody>
      </p:sp>
      <p:pic>
        <p:nvPicPr>
          <p:cNvPr id="15" name="図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44847" y="3437148"/>
            <a:ext cx="518255" cy="518255"/>
          </a:xfrm>
          <a:prstGeom prst="rect">
            <a:avLst/>
          </a:prstGeom>
        </p:spPr>
      </p:pic>
    </p:spTree>
    <p:extLst>
      <p:ext uri="{BB962C8B-B14F-4D97-AF65-F5344CB8AC3E}">
        <p14:creationId xmlns:p14="http://schemas.microsoft.com/office/powerpoint/2010/main" val="3982308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19</a:t>
            </a:fld>
            <a:endParaRPr lang="ja-JP" altLang="en-US" dirty="0"/>
          </a:p>
        </p:txBody>
      </p:sp>
      <p:sp>
        <p:nvSpPr>
          <p:cNvPr id="4" name="コンテンツ プレースホルダー 3"/>
          <p:cNvSpPr>
            <a:spLocks noGrp="1"/>
          </p:cNvSpPr>
          <p:nvPr>
            <p:ph sz="quarter" idx="13"/>
          </p:nvPr>
        </p:nvSpPr>
        <p:spPr/>
        <p:txBody>
          <a:bodyPr>
            <a:normAutofit/>
          </a:bodyPr>
          <a:lstStyle/>
          <a:p>
            <a:r>
              <a:rPr lang="en-US" altLang="ja-JP" dirty="0"/>
              <a:t>Excel</a:t>
            </a:r>
            <a:r>
              <a:rPr lang="ja-JP" altLang="en-US" dirty="0"/>
              <a:t>やメールの情報共有コストが高い！</a:t>
            </a:r>
            <a:endParaRPr lang="en-US" altLang="ja-JP" dirty="0"/>
          </a:p>
        </p:txBody>
      </p:sp>
      <p:sp>
        <p:nvSpPr>
          <p:cNvPr id="5" name="コンテンツ プレースホルダー 1"/>
          <p:cNvSpPr txBox="1">
            <a:spLocks/>
          </p:cNvSpPr>
          <p:nvPr/>
        </p:nvSpPr>
        <p:spPr>
          <a:xfrm>
            <a:off x="251520" y="1902318"/>
            <a:ext cx="8640960" cy="5185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endParaRPr lang="en-US" altLang="ja-JP" dirty="0"/>
          </a:p>
        </p:txBody>
      </p:sp>
      <p:sp>
        <p:nvSpPr>
          <p:cNvPr id="7" name="角丸四角形 6"/>
          <p:cNvSpPr/>
          <p:nvPr/>
        </p:nvSpPr>
        <p:spPr>
          <a:xfrm>
            <a:off x="539552" y="1231177"/>
            <a:ext cx="7920880" cy="32548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41" name="角丸四角形 40"/>
          <p:cNvSpPr/>
          <p:nvPr/>
        </p:nvSpPr>
        <p:spPr>
          <a:xfrm>
            <a:off x="1288805" y="2784983"/>
            <a:ext cx="1584176" cy="1022163"/>
          </a:xfrm>
          <a:prstGeom prst="roundRect">
            <a:avLst/>
          </a:prstGeom>
          <a:no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5" name="テキスト ボックス 44"/>
          <p:cNvSpPr txBox="1"/>
          <p:nvPr/>
        </p:nvSpPr>
        <p:spPr>
          <a:xfrm>
            <a:off x="1493193" y="3807146"/>
            <a:ext cx="1152128" cy="369332"/>
          </a:xfrm>
          <a:prstGeom prst="rect">
            <a:avLst/>
          </a:prstGeom>
          <a:noFill/>
        </p:spPr>
        <p:txBody>
          <a:bodyPr wrap="square" rtlCol="0">
            <a:spAutoFit/>
          </a:bodyPr>
          <a:lstStyle/>
          <a:p>
            <a:r>
              <a:rPr kumimoji="1" lang="ja-JP" altLang="en-US" dirty="0">
                <a:latin typeface="メイリオ" pitchFamily="50" charset="-128"/>
                <a:ea typeface="メイリオ" pitchFamily="50" charset="-128"/>
                <a:cs typeface="メイリオ" pitchFamily="50" charset="-128"/>
              </a:rPr>
              <a:t>パートナ</a:t>
            </a:r>
          </a:p>
        </p:txBody>
      </p:sp>
      <p:pic>
        <p:nvPicPr>
          <p:cNvPr id="2050" name="Picture 2" descr="http://www.abysse.co.jp/world/flag/asia/flagimages/cn100.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121" y="3380886"/>
            <a:ext cx="397030" cy="2638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freesozai.jp/sozai/nation_flag/img/ntf_109/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6076" y="3380886"/>
            <a:ext cx="395303" cy="2638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freesozai.jp/sozai/nation_flag/img/ntf_14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4611" y="3380886"/>
            <a:ext cx="395713" cy="264138"/>
          </a:xfrm>
          <a:prstGeom prst="rect">
            <a:avLst/>
          </a:prstGeom>
          <a:noFill/>
          <a:extLst>
            <a:ext uri="{909E8E84-426E-40DD-AFC4-6F175D3DCCD1}">
              <a14:hiddenFill xmlns:a14="http://schemas.microsoft.com/office/drawing/2010/main">
                <a:solidFill>
                  <a:srgbClr val="FFFFFF"/>
                </a:solidFill>
              </a14:hiddenFill>
            </a:ext>
          </a:extLst>
        </p:spPr>
      </p:pic>
      <p:sp>
        <p:nvSpPr>
          <p:cNvPr id="12" name="角丸四角形吹き出し 11"/>
          <p:cNvSpPr/>
          <p:nvPr/>
        </p:nvSpPr>
        <p:spPr>
          <a:xfrm>
            <a:off x="5842302" y="1484784"/>
            <a:ext cx="2376264" cy="1136095"/>
          </a:xfrm>
          <a:prstGeom prst="wedgeRoundRectCallout">
            <a:avLst/>
          </a:prstGeom>
          <a:no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メイリオ" pitchFamily="50" charset="-128"/>
                <a:ea typeface="メイリオ" pitchFamily="50" charset="-128"/>
                <a:cs typeface="メイリオ" pitchFamily="50" charset="-128"/>
              </a:rPr>
              <a:t>これだけ共有しても</a:t>
            </a:r>
            <a:endParaRPr lang="en-US" altLang="ja-JP" dirty="0">
              <a:latin typeface="メイリオ" pitchFamily="50" charset="-128"/>
              <a:ea typeface="メイリオ" pitchFamily="50" charset="-128"/>
              <a:cs typeface="メイリオ" pitchFamily="50" charset="-128"/>
            </a:endParaRPr>
          </a:p>
          <a:p>
            <a:pPr algn="ctr"/>
            <a:r>
              <a:rPr lang="ja-JP" altLang="en-US" dirty="0">
                <a:latin typeface="メイリオ" pitchFamily="50" charset="-128"/>
                <a:ea typeface="メイリオ" pitchFamily="50" charset="-128"/>
                <a:cs typeface="メイリオ" pitchFamily="50" charset="-128"/>
              </a:rPr>
              <a:t>受入れまで品質が</a:t>
            </a:r>
            <a:endParaRPr lang="en-US" altLang="ja-JP" dirty="0">
              <a:latin typeface="メイリオ" pitchFamily="50" charset="-128"/>
              <a:ea typeface="メイリオ" pitchFamily="50" charset="-128"/>
              <a:cs typeface="メイリオ" pitchFamily="50" charset="-128"/>
            </a:endParaRPr>
          </a:p>
          <a:p>
            <a:pPr algn="ctr"/>
            <a:r>
              <a:rPr lang="ja-JP" altLang="en-US" dirty="0">
                <a:latin typeface="メイリオ" pitchFamily="50" charset="-128"/>
                <a:ea typeface="メイリオ" pitchFamily="50" charset="-128"/>
                <a:cs typeface="メイリオ" pitchFamily="50" charset="-128"/>
              </a:rPr>
              <a:t>わからない。</a:t>
            </a:r>
          </a:p>
        </p:txBody>
      </p:sp>
      <p:pic>
        <p:nvPicPr>
          <p:cNvPr id="13" name="Picture 2" descr="株のイラスト「悲しむトレーダ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3612" y="2620879"/>
            <a:ext cx="1490137" cy="128896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p:cNvSpPr txBox="1"/>
          <p:nvPr/>
        </p:nvSpPr>
        <p:spPr>
          <a:xfrm>
            <a:off x="6228184" y="3807146"/>
            <a:ext cx="1152128" cy="369332"/>
          </a:xfrm>
          <a:prstGeom prst="rect">
            <a:avLst/>
          </a:prstGeom>
          <a:noFill/>
        </p:spPr>
        <p:txBody>
          <a:bodyPr wrap="square" rtlCol="0">
            <a:spAutoFit/>
          </a:bodyPr>
          <a:lstStyle/>
          <a:p>
            <a:pPr algn="ctr"/>
            <a:r>
              <a:rPr kumimoji="1" lang="ja-JP" altLang="en-US" dirty="0">
                <a:latin typeface="メイリオ" pitchFamily="50" charset="-128"/>
                <a:ea typeface="メイリオ" pitchFamily="50" charset="-128"/>
                <a:cs typeface="メイリオ" pitchFamily="50" charset="-128"/>
              </a:rPr>
              <a:t>受入元</a:t>
            </a:r>
          </a:p>
        </p:txBody>
      </p:sp>
      <p:pic>
        <p:nvPicPr>
          <p:cNvPr id="15" name="Picture 4" descr="http://dic.nicovideo.jp/oekaki/365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4985" y="2844886"/>
            <a:ext cx="516394" cy="516394"/>
          </a:xfrm>
          <a:prstGeom prst="rect">
            <a:avLst/>
          </a:prstGeom>
          <a:noFill/>
          <a:extLst>
            <a:ext uri="{909E8E84-426E-40DD-AFC4-6F175D3DCCD1}">
              <a14:hiddenFill xmlns:a14="http://schemas.microsoft.com/office/drawing/2010/main">
                <a:solidFill>
                  <a:srgbClr val="FFFFFF"/>
                </a:solidFill>
              </a14:hiddenFill>
            </a:ext>
          </a:extLst>
        </p:spPr>
      </p:pic>
      <p:sp>
        <p:nvSpPr>
          <p:cNvPr id="39" name="角丸四角形吹き出し 38"/>
          <p:cNvSpPr/>
          <p:nvPr/>
        </p:nvSpPr>
        <p:spPr>
          <a:xfrm>
            <a:off x="928765" y="1484783"/>
            <a:ext cx="2635123" cy="1136095"/>
          </a:xfrm>
          <a:prstGeom prst="wedgeRoundRectCallout">
            <a:avLst/>
          </a:prstGeom>
          <a:noFill/>
          <a:ln>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メイリオ" pitchFamily="50" charset="-128"/>
                <a:ea typeface="メイリオ" pitchFamily="50" charset="-128"/>
                <a:cs typeface="メイリオ" pitchFamily="50" charset="-128"/>
              </a:rPr>
              <a:t>毎日進捗をまとめて送らないと</a:t>
            </a:r>
            <a:r>
              <a:rPr lang="ja-JP" altLang="en-US" dirty="0" err="1">
                <a:latin typeface="メイリオ" pitchFamily="50" charset="-128"/>
                <a:ea typeface="メイリオ" pitchFamily="50" charset="-128"/>
                <a:cs typeface="メイリオ" pitchFamily="50" charset="-128"/>
              </a:rPr>
              <a:t>。。</a:t>
            </a:r>
            <a:endParaRPr lang="en-US" altLang="ja-JP" dirty="0">
              <a:latin typeface="メイリオ" pitchFamily="50" charset="-128"/>
              <a:ea typeface="メイリオ" pitchFamily="50" charset="-128"/>
              <a:cs typeface="メイリオ" pitchFamily="50" charset="-128"/>
            </a:endParaRPr>
          </a:p>
        </p:txBody>
      </p:sp>
      <p:sp>
        <p:nvSpPr>
          <p:cNvPr id="16" name="右矢印 15"/>
          <p:cNvSpPr/>
          <p:nvPr/>
        </p:nvSpPr>
        <p:spPr>
          <a:xfrm>
            <a:off x="3203848" y="3027938"/>
            <a:ext cx="2606677" cy="48488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pic>
        <p:nvPicPr>
          <p:cNvPr id="40" name="Picture 18" descr="Excel128PX PNG アイコンダウンロード"/>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3522" y="2599014"/>
            <a:ext cx="792088" cy="491744"/>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p:cNvSpPr txBox="1"/>
          <p:nvPr/>
        </p:nvSpPr>
        <p:spPr>
          <a:xfrm>
            <a:off x="3131840" y="2753848"/>
            <a:ext cx="2232248" cy="369332"/>
          </a:xfrm>
          <a:prstGeom prst="rect">
            <a:avLst/>
          </a:prstGeom>
          <a:noFill/>
        </p:spPr>
        <p:txBody>
          <a:bodyPr wrap="square" rtlCol="0">
            <a:spAutoFit/>
          </a:bodyPr>
          <a:lstStyle/>
          <a:p>
            <a:r>
              <a:rPr kumimoji="1" lang="ja-JP" altLang="en-US" dirty="0">
                <a:latin typeface="メイリオ" pitchFamily="50" charset="-128"/>
                <a:ea typeface="メイリオ" pitchFamily="50" charset="-128"/>
                <a:cs typeface="メイリオ" pitchFamily="50" charset="-128"/>
              </a:rPr>
              <a:t>頻繁に進捗報告</a:t>
            </a:r>
          </a:p>
        </p:txBody>
      </p:sp>
      <p:sp>
        <p:nvSpPr>
          <p:cNvPr id="18" name="爆発 1 17"/>
          <p:cNvSpPr/>
          <p:nvPr/>
        </p:nvSpPr>
        <p:spPr>
          <a:xfrm>
            <a:off x="4323568" y="3291273"/>
            <a:ext cx="2081039" cy="1362871"/>
          </a:xfrm>
          <a:prstGeom prst="irregularSeal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dirty="0"/>
              <a:t>障害</a:t>
            </a:r>
            <a:r>
              <a:rPr kumimoji="1" lang="ja-JP" altLang="en-US" dirty="0"/>
              <a:t>多発</a:t>
            </a:r>
          </a:p>
        </p:txBody>
      </p:sp>
      <p:sp>
        <p:nvSpPr>
          <p:cNvPr id="21" name="角丸四角形 20"/>
          <p:cNvSpPr/>
          <p:nvPr/>
        </p:nvSpPr>
        <p:spPr>
          <a:xfrm>
            <a:off x="611560" y="4949262"/>
            <a:ext cx="8064896" cy="57539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楽に現状を正しく報告・確認したい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22526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2</a:t>
            </a:fld>
            <a:endParaRPr lang="ja-JP" altLang="en-US" dirty="0"/>
          </a:p>
        </p:txBody>
      </p:sp>
      <p:sp>
        <p:nvSpPr>
          <p:cNvPr id="4" name="コンテンツ プレースホルダー 3"/>
          <p:cNvSpPr>
            <a:spLocks noGrp="1"/>
          </p:cNvSpPr>
          <p:nvPr>
            <p:ph sz="quarter" idx="13"/>
          </p:nvPr>
        </p:nvSpPr>
        <p:spPr/>
        <p:txBody>
          <a:bodyPr/>
          <a:lstStyle/>
          <a:p>
            <a:r>
              <a:rPr kumimoji="1" lang="en-US" altLang="ja-JP" dirty="0"/>
              <a:t>CAT</a:t>
            </a:r>
            <a:r>
              <a:rPr kumimoji="1" lang="ja-JP" altLang="en-US" dirty="0"/>
              <a:t>システムの位置づけ</a:t>
            </a:r>
          </a:p>
        </p:txBody>
      </p:sp>
      <p:sp>
        <p:nvSpPr>
          <p:cNvPr id="5" name="角丸四角形 4"/>
          <p:cNvSpPr/>
          <p:nvPr/>
        </p:nvSpPr>
        <p:spPr>
          <a:xfrm>
            <a:off x="4599032" y="5033035"/>
            <a:ext cx="3046881" cy="4413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Excel</a:t>
            </a:r>
            <a:r>
              <a:rPr lang="ja-JP" altLang="en-US" sz="1200" b="1"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b="1" dirty="0" err="1">
                <a:latin typeface="メイリオ" panose="020B0604030504040204" pitchFamily="50" charset="-128"/>
                <a:ea typeface="メイリオ" panose="020B0604030504040204" pitchFamily="50" charset="-128"/>
                <a:cs typeface="メイリオ" panose="020B0604030504040204" pitchFamily="50" charset="-128"/>
              </a:rPr>
              <a:t>Redmine</a:t>
            </a:r>
            <a:r>
              <a:rPr lang="ja-JP" altLang="en-US" sz="1200" b="1"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b="1" dirty="0" err="1">
                <a:latin typeface="メイリオ" panose="020B0604030504040204" pitchFamily="50" charset="-128"/>
                <a:ea typeface="メイリオ" panose="020B0604030504040204" pitchFamily="50" charset="-128"/>
                <a:cs typeface="メイリオ" panose="020B0604030504040204" pitchFamily="50" charset="-128"/>
              </a:rPr>
              <a:t>Trac</a:t>
            </a:r>
            <a:r>
              <a:rPr lang="ja-JP" altLang="en-US" sz="1200" b="1"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b="1" dirty="0">
                <a:latin typeface="メイリオ" panose="020B0604030504040204" pitchFamily="50" charset="-128"/>
                <a:ea typeface="メイリオ" panose="020B0604030504040204" pitchFamily="50" charset="-128"/>
                <a:cs typeface="メイリオ" panose="020B0604030504040204" pitchFamily="50" charset="-128"/>
              </a:rPr>
              <a:t>デジエ等</a:t>
            </a:r>
          </a:p>
        </p:txBody>
      </p:sp>
      <p:sp>
        <p:nvSpPr>
          <p:cNvPr id="6" name="正方形/長方形 5"/>
          <p:cNvSpPr/>
          <p:nvPr/>
        </p:nvSpPr>
        <p:spPr>
          <a:xfrm>
            <a:off x="1640880" y="1124744"/>
            <a:ext cx="1491848" cy="4908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要件定義</a:t>
            </a:r>
            <a:endParaRPr kumimoji="1"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正方形/長方形 6"/>
          <p:cNvSpPr/>
          <p:nvPr/>
        </p:nvSpPr>
        <p:spPr>
          <a:xfrm>
            <a:off x="3132728" y="1124743"/>
            <a:ext cx="1491848" cy="49081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設計工程</a:t>
            </a:r>
            <a:endParaRPr kumimoji="1"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4624576" y="1124744"/>
            <a:ext cx="1495792" cy="4908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開発工程</a:t>
            </a:r>
            <a:endParaRPr kumimoji="1"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p:cNvSpPr/>
          <p:nvPr/>
        </p:nvSpPr>
        <p:spPr>
          <a:xfrm>
            <a:off x="6118200" y="1124744"/>
            <a:ext cx="1495792" cy="4908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試験工程</a:t>
            </a:r>
            <a:endParaRPr kumimoji="1"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p:cNvSpPr/>
          <p:nvPr/>
        </p:nvSpPr>
        <p:spPr>
          <a:xfrm>
            <a:off x="7613992" y="1124744"/>
            <a:ext cx="1493624" cy="4908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出荷後</a:t>
            </a:r>
            <a:endParaRPr kumimoji="1"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正方形/長方形 10"/>
          <p:cNvSpPr/>
          <p:nvPr/>
        </p:nvSpPr>
        <p:spPr>
          <a:xfrm>
            <a:off x="36384" y="1124744"/>
            <a:ext cx="1592233" cy="49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用途</a:t>
            </a:r>
            <a:endParaRPr kumimoji="1"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p:cNvSpPr txBox="1"/>
          <p:nvPr/>
        </p:nvSpPr>
        <p:spPr>
          <a:xfrm>
            <a:off x="33167" y="2982540"/>
            <a:ext cx="2227373" cy="292388"/>
          </a:xfrm>
          <a:prstGeom prst="rect">
            <a:avLst/>
          </a:prstGeom>
          <a:no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コミュニケーション</a:t>
            </a:r>
          </a:p>
        </p:txBody>
      </p:sp>
      <p:sp>
        <p:nvSpPr>
          <p:cNvPr id="13" name="テキスト ボックス 12"/>
          <p:cNvSpPr txBox="1"/>
          <p:nvPr/>
        </p:nvSpPr>
        <p:spPr>
          <a:xfrm>
            <a:off x="35434" y="2477199"/>
            <a:ext cx="1632272" cy="292388"/>
          </a:xfrm>
          <a:prstGeom prst="rect">
            <a:avLst/>
          </a:prstGeom>
          <a:no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スケジュール</a:t>
            </a:r>
            <a:r>
              <a:rPr kumimoji="1" lang="ja-JP" altLang="en-US"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管理</a:t>
            </a:r>
          </a:p>
        </p:txBody>
      </p:sp>
      <p:sp>
        <p:nvSpPr>
          <p:cNvPr id="14" name="テキスト ボックス 13"/>
          <p:cNvSpPr txBox="1"/>
          <p:nvPr/>
        </p:nvSpPr>
        <p:spPr>
          <a:xfrm>
            <a:off x="35434" y="4087172"/>
            <a:ext cx="1583962" cy="292388"/>
          </a:xfrm>
          <a:prstGeom prst="rect">
            <a:avLst/>
          </a:prstGeom>
          <a:no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300" b="1" dirty="0">
                <a:latin typeface="メイリオ" panose="020B0604030504040204" pitchFamily="50" charset="-128"/>
                <a:ea typeface="メイリオ" panose="020B0604030504040204" pitchFamily="50" charset="-128"/>
                <a:cs typeface="メイリオ" panose="020B0604030504040204" pitchFamily="50" charset="-128"/>
              </a:rPr>
              <a:t>テスト実行</a:t>
            </a:r>
            <a:endParaRPr kumimoji="1" lang="ja-JP" altLang="en-US" sz="13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35433" y="4590498"/>
            <a:ext cx="1947829" cy="292388"/>
          </a:xfrm>
          <a:prstGeom prst="rect">
            <a:avLst/>
          </a:prstGeom>
          <a:no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300" b="1" dirty="0">
                <a:latin typeface="メイリオ" panose="020B0604030504040204" pitchFamily="50" charset="-128"/>
                <a:ea typeface="メイリオ" panose="020B0604030504040204" pitchFamily="50" charset="-128"/>
                <a:cs typeface="メイリオ" panose="020B0604030504040204" pitchFamily="50" charset="-128"/>
              </a:rPr>
              <a:t>テスト課題管理</a:t>
            </a:r>
            <a:endParaRPr kumimoji="1" lang="ja-JP" altLang="en-US" sz="13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35434" y="4994527"/>
            <a:ext cx="2272468" cy="492443"/>
          </a:xfrm>
          <a:prstGeom prst="rect">
            <a:avLst/>
          </a:prstGeom>
          <a:no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課題</a:t>
            </a:r>
            <a:r>
              <a:rPr kumimoji="1" lang="ja-JP" altLang="en-US"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管理</a:t>
            </a:r>
            <a:endParaRPr kumimoji="1" lang="en-US" altLang="ja-JP"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障害・要望等</a:t>
            </a:r>
            <a:r>
              <a:rPr lang="en-US" altLang="ja-JP"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3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角丸四角形 17"/>
          <p:cNvSpPr/>
          <p:nvPr/>
        </p:nvSpPr>
        <p:spPr>
          <a:xfrm>
            <a:off x="2816199" y="4528979"/>
            <a:ext cx="4801345" cy="4413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Excel</a:t>
            </a:r>
            <a:r>
              <a:rPr lang="ja-JP" altLang="en-US" sz="1400" b="1"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err="1">
                <a:latin typeface="メイリオ" panose="020B0604030504040204" pitchFamily="50" charset="-128"/>
                <a:ea typeface="メイリオ" panose="020B0604030504040204" pitchFamily="50" charset="-128"/>
                <a:cs typeface="メイリオ" panose="020B0604030504040204" pitchFamily="50" charset="-128"/>
              </a:rPr>
              <a:t>Redmine</a:t>
            </a:r>
            <a:r>
              <a:rPr lang="ja-JP" altLang="en-US" sz="1400" b="1"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err="1">
                <a:latin typeface="メイリオ" panose="020B0604030504040204" pitchFamily="50" charset="-128"/>
                <a:ea typeface="メイリオ" panose="020B0604030504040204" pitchFamily="50" charset="-128"/>
                <a:cs typeface="メイリオ" panose="020B0604030504040204" pitchFamily="50" charset="-128"/>
              </a:rPr>
              <a:t>Trac</a:t>
            </a:r>
            <a:r>
              <a:rPr lang="ja-JP" altLang="en-US" sz="1400" b="1"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デジエ等</a:t>
            </a:r>
            <a:endParaRPr kumimoji="1" lang="ja-JP" altLang="en-US" sz="14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角丸四角形 18"/>
          <p:cNvSpPr/>
          <p:nvPr/>
        </p:nvSpPr>
        <p:spPr>
          <a:xfrm>
            <a:off x="1700787" y="2921022"/>
            <a:ext cx="7406828" cy="4413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メール、</a:t>
            </a:r>
            <a:r>
              <a:rPr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SNS</a:t>
            </a:r>
            <a:r>
              <a:rPr lang="ja-JP" altLang="en-US" sz="1600" b="1"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err="1">
                <a:latin typeface="メイリオ" panose="020B0604030504040204" pitchFamily="50" charset="-128"/>
                <a:ea typeface="メイリオ" panose="020B0604030504040204" pitchFamily="50" charset="-128"/>
                <a:cs typeface="メイリオ" panose="020B0604030504040204" pitchFamily="50" charset="-128"/>
              </a:rPr>
              <a:t>Redmine</a:t>
            </a:r>
            <a:r>
              <a:rPr lang="ja-JP" altLang="en-US" sz="1600" b="1"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Rational</a:t>
            </a:r>
            <a:endPar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角丸四角形 19"/>
          <p:cNvSpPr/>
          <p:nvPr/>
        </p:nvSpPr>
        <p:spPr>
          <a:xfrm>
            <a:off x="1700787" y="2364801"/>
            <a:ext cx="7406827" cy="4413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Excel , MS Project</a:t>
            </a:r>
          </a:p>
        </p:txBody>
      </p:sp>
      <p:sp>
        <p:nvSpPr>
          <p:cNvPr id="22" name="テキスト ボックス 28"/>
          <p:cNvSpPr txBox="1"/>
          <p:nvPr/>
        </p:nvSpPr>
        <p:spPr>
          <a:xfrm>
            <a:off x="35434" y="3510526"/>
            <a:ext cx="1632272" cy="292388"/>
          </a:xfrm>
          <a:prstGeom prst="rect">
            <a:avLst/>
          </a:prstGeom>
          <a:no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300" b="1" dirty="0">
                <a:latin typeface="メイリオ" panose="020B0604030504040204" pitchFamily="50" charset="-128"/>
                <a:ea typeface="メイリオ" panose="020B0604030504040204" pitchFamily="50" charset="-128"/>
                <a:cs typeface="メイリオ" panose="020B0604030504040204" pitchFamily="50" charset="-128"/>
              </a:rPr>
              <a:t>設計・製造</a:t>
            </a:r>
            <a:endParaRPr kumimoji="1" lang="ja-JP" altLang="en-US" sz="13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角丸四角形 22"/>
          <p:cNvSpPr/>
          <p:nvPr/>
        </p:nvSpPr>
        <p:spPr>
          <a:xfrm>
            <a:off x="4627436" y="4024923"/>
            <a:ext cx="2989416" cy="442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Jenkins</a:t>
            </a:r>
            <a:r>
              <a:rPr kumimoji="1" lang="ja-JP" altLang="en-US" sz="1600" b="1" dirty="0" err="1">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Rational</a:t>
            </a:r>
            <a:endPar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4" name="グループ化 23">
            <a:extLst>
              <a:ext uri="{FF2B5EF4-FFF2-40B4-BE49-F238E27FC236}">
                <a16:creationId xmlns:a16="http://schemas.microsoft.com/office/drawing/2014/main" id="{E718AD11-9C79-43F8-A0F7-62E45B1C903C}"/>
              </a:ext>
            </a:extLst>
          </p:cNvPr>
          <p:cNvGrpSpPr/>
          <p:nvPr/>
        </p:nvGrpSpPr>
        <p:grpSpPr>
          <a:xfrm>
            <a:off x="3105408" y="3429949"/>
            <a:ext cx="4508584" cy="441340"/>
            <a:chOff x="3105408" y="2944803"/>
            <a:chExt cx="4508584" cy="441340"/>
          </a:xfrm>
        </p:grpSpPr>
        <p:sp>
          <p:nvSpPr>
            <p:cNvPr id="17" name="角丸四角形 16"/>
            <p:cNvSpPr/>
            <p:nvPr/>
          </p:nvSpPr>
          <p:spPr>
            <a:xfrm>
              <a:off x="6120368" y="2944803"/>
              <a:ext cx="1493624" cy="441340"/>
            </a:xfrm>
            <a:prstGeom prst="roundRect">
              <a:avLst/>
            </a:prstGeom>
            <a:solidFill>
              <a:schemeClr val="bg1">
                <a:lumMod val="85000"/>
              </a:schemeClr>
            </a:solidFill>
            <a:ln>
              <a:solidFill>
                <a:schemeClr val="tx1">
                  <a:lumMod val="65000"/>
                  <a:lumOff val="35000"/>
                </a:schemeClr>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Excel</a:t>
              </a:r>
              <a:endParaRPr kumimoji="1"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角丸四角形 20"/>
            <p:cNvSpPr/>
            <p:nvPr/>
          </p:nvSpPr>
          <p:spPr>
            <a:xfrm>
              <a:off x="4599032" y="2944803"/>
              <a:ext cx="1519168" cy="441340"/>
            </a:xfrm>
            <a:prstGeom prst="roundRect">
              <a:avLst/>
            </a:prstGeom>
            <a:solidFill>
              <a:schemeClr val="bg1">
                <a:lumMod val="85000"/>
              </a:schemeClr>
            </a:solidFill>
            <a:ln>
              <a:solidFill>
                <a:schemeClr val="tx1">
                  <a:lumMod val="65000"/>
                  <a:lumOff val="35000"/>
                </a:schemeClr>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100" b="1" dirty="0">
                  <a:latin typeface="メイリオ" panose="020B0604030504040204" pitchFamily="50" charset="-128"/>
                  <a:ea typeface="メイリオ" panose="020B0604030504040204" pitchFamily="50" charset="-128"/>
                  <a:cs typeface="メイリオ" panose="020B0604030504040204" pitchFamily="50" charset="-128"/>
                </a:rPr>
                <a:t>Eclipse</a:t>
              </a:r>
            </a:p>
            <a:p>
              <a:pPr algn="ctr"/>
              <a:r>
                <a:rPr kumimoji="1" lang="en-US" altLang="ja-JP" sz="1100" b="1" dirty="0">
                  <a:latin typeface="メイリオ" panose="020B0604030504040204" pitchFamily="50" charset="-128"/>
                  <a:ea typeface="メイリオ" panose="020B0604030504040204" pitchFamily="50" charset="-128"/>
                  <a:cs typeface="メイリオ" panose="020B0604030504040204" pitchFamily="50" charset="-128"/>
                </a:rPr>
                <a:t>Visual Studio</a:t>
              </a:r>
              <a:endParaRPr kumimoji="1" lang="ja-JP" altLang="en-US" sz="11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角丸四角形 24"/>
            <p:cNvSpPr/>
            <p:nvPr/>
          </p:nvSpPr>
          <p:spPr>
            <a:xfrm>
              <a:off x="3105408" y="2944803"/>
              <a:ext cx="1493624" cy="441340"/>
            </a:xfrm>
            <a:prstGeom prst="roundRect">
              <a:avLst/>
            </a:prstGeom>
            <a:solidFill>
              <a:schemeClr val="bg1">
                <a:lumMod val="85000"/>
              </a:schemeClr>
            </a:solidFill>
            <a:ln>
              <a:solidFill>
                <a:schemeClr val="tx1">
                  <a:lumMod val="65000"/>
                  <a:lumOff val="35000"/>
                </a:schemeClr>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Excel</a:t>
              </a:r>
              <a:endParaRPr kumimoji="1" lang="ja-JP" alt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26" name="角丸四角形 25"/>
          <p:cNvSpPr/>
          <p:nvPr/>
        </p:nvSpPr>
        <p:spPr bwMode="auto">
          <a:xfrm>
            <a:off x="5508104" y="5673616"/>
            <a:ext cx="2192856" cy="513058"/>
          </a:xfrm>
          <a:prstGeom prst="roundRect">
            <a:avLst/>
          </a:prstGeom>
          <a:solidFill>
            <a:srgbClr val="008080"/>
          </a:soli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a:buFont typeface="Times New Roman" pitchFamily="16" charset="0"/>
              <a:buNone/>
              <a:defRPr/>
            </a:pP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CAT</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システム</a:t>
            </a:r>
          </a:p>
        </p:txBody>
      </p:sp>
      <p:sp>
        <p:nvSpPr>
          <p:cNvPr id="27" name="角丸四角形 4">
            <a:extLst>
              <a:ext uri="{FF2B5EF4-FFF2-40B4-BE49-F238E27FC236}">
                <a16:creationId xmlns:a16="http://schemas.microsoft.com/office/drawing/2014/main" id="{089EA090-33C6-401A-995B-0888B401AAA7}"/>
              </a:ext>
            </a:extLst>
          </p:cNvPr>
          <p:cNvSpPr/>
          <p:nvPr/>
        </p:nvSpPr>
        <p:spPr>
          <a:xfrm>
            <a:off x="1700788" y="1777806"/>
            <a:ext cx="7406827" cy="4483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r>
              <a:rPr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Excel</a:t>
            </a:r>
            <a:r>
              <a:rPr lang="ja-JP" altLang="en-US" sz="1600" b="1"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err="1">
                <a:latin typeface="メイリオ" panose="020B0604030504040204" pitchFamily="50" charset="-128"/>
                <a:ea typeface="メイリオ" panose="020B0604030504040204" pitchFamily="50" charset="-128"/>
                <a:cs typeface="メイリオ" panose="020B0604030504040204" pitchFamily="50" charset="-128"/>
              </a:rPr>
              <a:t>Redmine</a:t>
            </a:r>
            <a:r>
              <a:rPr lang="ja-JP" altLang="en-US" sz="1600" b="1"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b="1" dirty="0" err="1">
                <a:latin typeface="メイリオ" panose="020B0604030504040204" pitchFamily="50" charset="-128"/>
                <a:ea typeface="メイリオ" panose="020B0604030504040204" pitchFamily="50" charset="-128"/>
                <a:cs typeface="メイリオ" panose="020B0604030504040204" pitchFamily="50" charset="-128"/>
              </a:rPr>
              <a:t>Trac</a:t>
            </a:r>
            <a:r>
              <a:rPr lang="ja-JP" altLang="en-US" sz="1600" b="1"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デジエ等</a:t>
            </a:r>
          </a:p>
        </p:txBody>
      </p:sp>
      <p:sp>
        <p:nvSpPr>
          <p:cNvPr id="28" name="テキスト ボックス 27">
            <a:extLst>
              <a:ext uri="{FF2B5EF4-FFF2-40B4-BE49-F238E27FC236}">
                <a16:creationId xmlns:a16="http://schemas.microsoft.com/office/drawing/2014/main" id="{9EFAF8C8-4B3A-45A5-BF08-0C7EA30EB504}"/>
              </a:ext>
            </a:extLst>
          </p:cNvPr>
          <p:cNvSpPr txBox="1"/>
          <p:nvPr/>
        </p:nvSpPr>
        <p:spPr>
          <a:xfrm>
            <a:off x="35434" y="1757136"/>
            <a:ext cx="1795776" cy="492443"/>
          </a:xfrm>
          <a:prstGeom prst="rect">
            <a:avLst/>
          </a:prstGeom>
          <a:no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1300" b="1" dirty="0">
                <a:latin typeface="メイリオ" panose="020B0604030504040204" pitchFamily="50" charset="-128"/>
                <a:ea typeface="メイリオ" panose="020B0604030504040204" pitchFamily="50" charset="-128"/>
                <a:cs typeface="メイリオ" panose="020B0604030504040204" pitchFamily="50" charset="-128"/>
              </a:rPr>
              <a:t>製品の要件・</a:t>
            </a:r>
            <a:endParaRPr kumimoji="1" lang="en-US" altLang="ja-JP" sz="1300" b="1"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300" b="1" dirty="0">
                <a:latin typeface="メイリオ" panose="020B0604030504040204" pitchFamily="50" charset="-128"/>
                <a:ea typeface="メイリオ" panose="020B0604030504040204" pitchFamily="50" charset="-128"/>
                <a:cs typeface="メイリオ" panose="020B0604030504040204" pitchFamily="50" charset="-128"/>
              </a:rPr>
              <a:t>課題管理</a:t>
            </a:r>
          </a:p>
        </p:txBody>
      </p:sp>
      <p:sp>
        <p:nvSpPr>
          <p:cNvPr id="2" name="フリーフォーム: 図形 1">
            <a:extLst>
              <a:ext uri="{FF2B5EF4-FFF2-40B4-BE49-F238E27FC236}">
                <a16:creationId xmlns:a16="http://schemas.microsoft.com/office/drawing/2014/main" id="{FC3341EC-ECA2-41A4-9B5E-C13D03EFE9B8}"/>
              </a:ext>
            </a:extLst>
          </p:cNvPr>
          <p:cNvSpPr/>
          <p:nvPr/>
        </p:nvSpPr>
        <p:spPr>
          <a:xfrm>
            <a:off x="1655808" y="1728512"/>
            <a:ext cx="7501812" cy="3844213"/>
          </a:xfrm>
          <a:custGeom>
            <a:avLst/>
            <a:gdLst>
              <a:gd name="connsiteX0" fmla="*/ 0 w 7501812"/>
              <a:gd name="connsiteY0" fmla="*/ 9331 h 3844213"/>
              <a:gd name="connsiteX1" fmla="*/ 0 w 7501812"/>
              <a:gd name="connsiteY1" fmla="*/ 1670180 h 3844213"/>
              <a:gd name="connsiteX2" fmla="*/ 3769567 w 7501812"/>
              <a:gd name="connsiteY2" fmla="*/ 1670180 h 3844213"/>
              <a:gd name="connsiteX3" fmla="*/ 3769567 w 7501812"/>
              <a:gd name="connsiteY3" fmla="*/ 3844213 h 3844213"/>
              <a:gd name="connsiteX4" fmla="*/ 6074229 w 7501812"/>
              <a:gd name="connsiteY4" fmla="*/ 3844213 h 3844213"/>
              <a:gd name="connsiteX5" fmla="*/ 6074229 w 7501812"/>
              <a:gd name="connsiteY5" fmla="*/ 1651519 h 3844213"/>
              <a:gd name="connsiteX6" fmla="*/ 7501812 w 7501812"/>
              <a:gd name="connsiteY6" fmla="*/ 1651519 h 3844213"/>
              <a:gd name="connsiteX7" fmla="*/ 7501812 w 7501812"/>
              <a:gd name="connsiteY7" fmla="*/ 0 h 3844213"/>
              <a:gd name="connsiteX8" fmla="*/ 0 w 7501812"/>
              <a:gd name="connsiteY8" fmla="*/ 9331 h 384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01812" h="3844213">
                <a:moveTo>
                  <a:pt x="0" y="9331"/>
                </a:moveTo>
                <a:lnTo>
                  <a:pt x="0" y="1670180"/>
                </a:lnTo>
                <a:lnTo>
                  <a:pt x="3769567" y="1670180"/>
                </a:lnTo>
                <a:lnTo>
                  <a:pt x="3769567" y="3844213"/>
                </a:lnTo>
                <a:lnTo>
                  <a:pt x="6074229" y="3844213"/>
                </a:lnTo>
                <a:lnTo>
                  <a:pt x="6074229" y="1651519"/>
                </a:lnTo>
                <a:lnTo>
                  <a:pt x="7501812" y="1651519"/>
                </a:lnTo>
                <a:lnTo>
                  <a:pt x="7501812" y="0"/>
                </a:lnTo>
                <a:lnTo>
                  <a:pt x="0" y="9331"/>
                </a:lnTo>
                <a:close/>
              </a:path>
            </a:pathLst>
          </a:custGeom>
          <a:noFill/>
          <a:ln w="76200">
            <a:solidFill>
              <a:srgbClr val="00808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solidFill>
                <a:schemeClr val="dk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52226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628800"/>
            <a:ext cx="9144000"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ctrTitle"/>
          </p:nvPr>
        </p:nvSpPr>
        <p:spPr/>
        <p:txBody>
          <a:bodyPr/>
          <a:lstStyle/>
          <a:p>
            <a:r>
              <a:rPr lang="en-US" altLang="ja-JP" dirty="0">
                <a:solidFill>
                  <a:schemeClr val="bg1"/>
                </a:solidFill>
              </a:rPr>
              <a:t>2. </a:t>
            </a:r>
            <a:r>
              <a:rPr lang="ja-JP" altLang="en-US" dirty="0">
                <a:solidFill>
                  <a:schemeClr val="bg1"/>
                </a:solidFill>
              </a:rPr>
              <a:t>機能一覧</a:t>
            </a:r>
            <a:endParaRPr kumimoji="1" lang="ja-JP" altLang="en-US" dirty="0">
              <a:solidFill>
                <a:schemeClr val="bg1"/>
              </a:solidFill>
            </a:endParaRPr>
          </a:p>
        </p:txBody>
      </p:sp>
      <p:sp>
        <p:nvSpPr>
          <p:cNvPr id="4" name="スライド番号プレースホルダ 3"/>
          <p:cNvSpPr>
            <a:spLocks noGrp="1"/>
          </p:cNvSpPr>
          <p:nvPr>
            <p:ph type="sldNum" sz="quarter" idx="12"/>
          </p:nvPr>
        </p:nvSpPr>
        <p:spPr>
          <a:prstGeom prst="rect">
            <a:avLst/>
          </a:prstGeom>
        </p:spPr>
        <p:txBody>
          <a:bodyPr/>
          <a:lstStyle/>
          <a:p>
            <a:fld id="{84A2A8A2-6ECF-4426-91C3-1A663126F739}" type="slidenum">
              <a:rPr lang="ja-JP" altLang="en-US" smtClean="0"/>
              <a:pPr/>
              <a:t>20</a:t>
            </a:fld>
            <a:endParaRPr lang="ja-JP" altLang="en-US" dirty="0"/>
          </a:p>
        </p:txBody>
      </p:sp>
    </p:spTree>
    <p:extLst>
      <p:ext uri="{BB962C8B-B14F-4D97-AF65-F5344CB8AC3E}">
        <p14:creationId xmlns:p14="http://schemas.microsoft.com/office/powerpoint/2010/main" val="2155891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a:xfrm>
            <a:off x="4384442" y="6352300"/>
            <a:ext cx="2133600" cy="365125"/>
          </a:xfrm>
        </p:spPr>
        <p:txBody>
          <a:bodyPr/>
          <a:lstStyle/>
          <a:p>
            <a:fld id="{84A2A8A2-6ECF-4426-91C3-1A663126F739}" type="slidenum">
              <a:rPr lang="ja-JP" altLang="en-US" smtClean="0"/>
              <a:pPr/>
              <a:t>21</a:t>
            </a:fld>
            <a:endParaRPr lang="ja-JP" altLang="en-US" dirty="0"/>
          </a:p>
        </p:txBody>
      </p:sp>
      <p:sp>
        <p:nvSpPr>
          <p:cNvPr id="4" name="コンテンツ プレースホルダー 3"/>
          <p:cNvSpPr>
            <a:spLocks noGrp="1"/>
          </p:cNvSpPr>
          <p:nvPr>
            <p:ph sz="quarter" idx="13"/>
          </p:nvPr>
        </p:nvSpPr>
        <p:spPr>
          <a:xfrm>
            <a:off x="261864" y="476672"/>
            <a:ext cx="8414592" cy="458695"/>
          </a:xfrm>
        </p:spPr>
        <p:txBody>
          <a:bodyPr>
            <a:normAutofit/>
          </a:bodyPr>
          <a:lstStyle/>
          <a:p>
            <a:r>
              <a:rPr kumimoji="1" lang="en-US" altLang="ja-JP" dirty="0"/>
              <a:t>CAT</a:t>
            </a:r>
            <a:r>
              <a:rPr lang="ja-JP" altLang="en-US" dirty="0"/>
              <a:t> </a:t>
            </a:r>
            <a:r>
              <a:rPr lang="en-US" altLang="ja-JP" dirty="0"/>
              <a:t>TCM(Test Cycle Management)</a:t>
            </a:r>
            <a:r>
              <a:rPr lang="ja-JP" altLang="en-US" dirty="0"/>
              <a:t>の主な機能と特徴</a:t>
            </a:r>
            <a:endParaRPr lang="en-US" altLang="ja-JP" dirty="0"/>
          </a:p>
        </p:txBody>
      </p:sp>
      <p:graphicFrame>
        <p:nvGraphicFramePr>
          <p:cNvPr id="11" name="表 10">
            <a:extLst>
              <a:ext uri="{FF2B5EF4-FFF2-40B4-BE49-F238E27FC236}">
                <a16:creationId xmlns:a16="http://schemas.microsoft.com/office/drawing/2014/main" id="{DA788DE9-AA4F-4721-BEF3-287A508BA7C4}"/>
              </a:ext>
            </a:extLst>
          </p:cNvPr>
          <p:cNvGraphicFramePr>
            <a:graphicFrameLocks noGrp="1"/>
          </p:cNvGraphicFramePr>
          <p:nvPr>
            <p:extLst>
              <p:ext uri="{D42A27DB-BD31-4B8C-83A1-F6EECF244321}">
                <p14:modId xmlns:p14="http://schemas.microsoft.com/office/powerpoint/2010/main" val="3363475369"/>
              </p:ext>
            </p:extLst>
          </p:nvPr>
        </p:nvGraphicFramePr>
        <p:xfrm>
          <a:off x="179511" y="1020810"/>
          <a:ext cx="8784978" cy="5754591"/>
        </p:xfrm>
        <a:graphic>
          <a:graphicData uri="http://schemas.openxmlformats.org/drawingml/2006/table">
            <a:tbl>
              <a:tblPr>
                <a:tableStyleId>{BC89EF96-8CEA-46FF-86C4-4CE0E7609802}</a:tableStyleId>
              </a:tblPr>
              <a:tblGrid>
                <a:gridCol w="1164053">
                  <a:extLst>
                    <a:ext uri="{9D8B030D-6E8A-4147-A177-3AD203B41FA5}">
                      <a16:colId xmlns:a16="http://schemas.microsoft.com/office/drawing/2014/main" val="2109185373"/>
                    </a:ext>
                  </a:extLst>
                </a:gridCol>
                <a:gridCol w="1844820">
                  <a:extLst>
                    <a:ext uri="{9D8B030D-6E8A-4147-A177-3AD203B41FA5}">
                      <a16:colId xmlns:a16="http://schemas.microsoft.com/office/drawing/2014/main" val="1168037107"/>
                    </a:ext>
                  </a:extLst>
                </a:gridCol>
                <a:gridCol w="5776105">
                  <a:extLst>
                    <a:ext uri="{9D8B030D-6E8A-4147-A177-3AD203B41FA5}">
                      <a16:colId xmlns:a16="http://schemas.microsoft.com/office/drawing/2014/main" val="521513702"/>
                    </a:ext>
                  </a:extLst>
                </a:gridCol>
              </a:tblGrid>
              <a:tr h="814032">
                <a:tc>
                  <a:txBody>
                    <a:bodyPr/>
                    <a:lstStyle/>
                    <a:p>
                      <a:pPr marL="0" algn="ctr" defTabSz="914400" rtl="0" eaLnBrk="1" fontAlgn="ctr" latinLnBrk="0" hangingPunct="1"/>
                      <a:r>
                        <a:rPr kumimoji="1" lang="zh-TW" altLang="en-US" sz="1300" b="0" kern="1200" dirty="0">
                          <a:latin typeface="メイリオ" panose="020B0604030504040204" pitchFamily="50" charset="-128"/>
                          <a:ea typeface="メイリオ" panose="020B0604030504040204" pitchFamily="50" charset="-128"/>
                        </a:rPr>
                        <a:t>要件管理機能</a:t>
                      </a:r>
                      <a:endParaRPr kumimoji="1" lang="zh-TW" altLang="en-US" sz="1300" b="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fontAlgn="ctr" latinLnBrk="0" hangingPunct="1"/>
                      <a:r>
                        <a:rPr kumimoji="1" lang="ja-JP" altLang="en-US" sz="1300" b="1" kern="1200" dirty="0">
                          <a:latin typeface="メイリオ" panose="020B0604030504040204" pitchFamily="50" charset="-128"/>
                          <a:ea typeface="メイリオ" panose="020B0604030504040204" pitchFamily="50" charset="-128"/>
                        </a:rPr>
                        <a:t>サービス課題管理</a:t>
                      </a:r>
                      <a:endParaRPr kumimoji="1" lang="en-US" altLang="ja-JP" sz="1300" b="1" kern="1200" dirty="0">
                        <a:latin typeface="メイリオ" panose="020B0604030504040204" pitchFamily="50" charset="-128"/>
                        <a:ea typeface="メイリオ" panose="020B0604030504040204" pitchFamily="50" charset="-128"/>
                      </a:endParaRPr>
                    </a:p>
                    <a:p>
                      <a:pPr marL="0" algn="ctr" defTabSz="914400" rtl="0" eaLnBrk="1" fontAlgn="ctr" latinLnBrk="0" hangingPunct="1"/>
                      <a:r>
                        <a:rPr kumimoji="1" lang="en-US" altLang="ja-JP" sz="1300" b="1" kern="1200" dirty="0">
                          <a:latin typeface="メイリオ" panose="020B0604030504040204" pitchFamily="50" charset="-128"/>
                          <a:ea typeface="メイリオ" panose="020B0604030504040204" pitchFamily="50" charset="-128"/>
                        </a:rPr>
                        <a:t>(</a:t>
                      </a:r>
                      <a:r>
                        <a:rPr kumimoji="1" lang="ja-JP" altLang="en-US" sz="1300" b="1" kern="1200" dirty="0">
                          <a:latin typeface="メイリオ" panose="020B0604030504040204" pitchFamily="50" charset="-128"/>
                          <a:ea typeface="メイリオ" panose="020B0604030504040204" pitchFamily="50" charset="-128"/>
                        </a:rPr>
                        <a:t>プロダクトバックログ</a:t>
                      </a:r>
                      <a:r>
                        <a:rPr kumimoji="1" lang="en-US" altLang="ja-JP" sz="1300" b="1" kern="1200" dirty="0">
                          <a:latin typeface="メイリオ" panose="020B0604030504040204" pitchFamily="50" charset="-128"/>
                          <a:ea typeface="メイリオ" panose="020B0604030504040204" pitchFamily="50" charset="-128"/>
                        </a:rPr>
                        <a:t>)</a:t>
                      </a:r>
                      <a:endParaRPr kumimoji="1" lang="en-US" altLang="ja-JP" sz="1300" b="1"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・運用フェーズのバグや要望など開発すべき要件を蓄積し設計を支援する</a:t>
                      </a:r>
                      <a:br>
                        <a:rPr kumimoji="1" lang="ja-JP" altLang="en-US" sz="1200" kern="1200" dirty="0">
                          <a:latin typeface="メイリオ" panose="020B0604030504040204" pitchFamily="50" charset="-128"/>
                          <a:ea typeface="メイリオ" panose="020B0604030504040204" pitchFamily="50" charset="-128"/>
                        </a:rPr>
                      </a:br>
                      <a:r>
                        <a:rPr kumimoji="1" lang="ja-JP" altLang="en-US" sz="1200" kern="1200" dirty="0">
                          <a:latin typeface="メイリオ" panose="020B0604030504040204" pitchFamily="50" charset="-128"/>
                          <a:ea typeface="メイリオ" panose="020B0604030504040204" pitchFamily="50" charset="-128"/>
                        </a:rPr>
                        <a:t>・機能開発時のトレーサビリティ</a:t>
                      </a:r>
                      <a:r>
                        <a:rPr kumimoji="1" lang="en-US" altLang="ja-JP" sz="1200" kern="1200" dirty="0">
                          <a:latin typeface="メイリオ" panose="020B0604030504040204" pitchFamily="50" charset="-128"/>
                          <a:ea typeface="メイリオ" panose="020B0604030504040204" pitchFamily="50" charset="-128"/>
                        </a:rPr>
                        <a:t>(</a:t>
                      </a:r>
                      <a:r>
                        <a:rPr kumimoji="1" lang="ja-JP" altLang="en-US" sz="1200" kern="1200" dirty="0">
                          <a:latin typeface="メイリオ" panose="020B0604030504040204" pitchFamily="50" charset="-128"/>
                          <a:ea typeface="メイリオ" panose="020B0604030504040204" pitchFamily="50" charset="-128"/>
                        </a:rPr>
                        <a:t>要件・テスト・障害・ソースコード</a:t>
                      </a:r>
                      <a:r>
                        <a:rPr kumimoji="1" lang="en-US" altLang="ja-JP" sz="1200" kern="1200" dirty="0">
                          <a:latin typeface="メイリオ" panose="020B0604030504040204" pitchFamily="50" charset="-128"/>
                          <a:ea typeface="メイリオ" panose="020B0604030504040204" pitchFamily="50" charset="-128"/>
                        </a:rPr>
                        <a:t>)</a:t>
                      </a:r>
                      <a:r>
                        <a:rPr kumimoji="1" lang="ja-JP" altLang="en-US" sz="1200" kern="1200" dirty="0">
                          <a:latin typeface="メイリオ" panose="020B0604030504040204" pitchFamily="50" charset="-128"/>
                          <a:ea typeface="メイリオ" panose="020B0604030504040204" pitchFamily="50" charset="-128"/>
                        </a:rPr>
                        <a:t>を実現する</a:t>
                      </a:r>
                      <a:endParaRPr kumimoji="1" lang="ja-JP" altLang="en-US" sz="12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6046774"/>
                  </a:ext>
                </a:extLst>
              </a:tr>
              <a:tr h="446817">
                <a:tc rowSpan="7">
                  <a:txBody>
                    <a:bodyPr/>
                    <a:lstStyle/>
                    <a:p>
                      <a:pPr marL="0" algn="ctr" defTabSz="914400" rtl="0" eaLnBrk="1" fontAlgn="ctr" latinLnBrk="0" hangingPunct="1"/>
                      <a:r>
                        <a:rPr kumimoji="1" lang="ja-JP" altLang="en-US" sz="1300" b="0" kern="1200" dirty="0">
                          <a:latin typeface="メイリオ" panose="020B0604030504040204" pitchFamily="50" charset="-128"/>
                          <a:ea typeface="メイリオ" panose="020B0604030504040204" pitchFamily="50" charset="-128"/>
                        </a:rPr>
                        <a:t>プロジェクト管理機能</a:t>
                      </a:r>
                      <a:endParaRPr kumimoji="1" lang="ja-JP" altLang="en-US" sz="1300" b="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fontAlgn="ctr" latinLnBrk="0" hangingPunct="1"/>
                      <a:r>
                        <a:rPr kumimoji="1" lang="ja-JP" altLang="en-US" sz="1300" b="1" kern="1200" dirty="0">
                          <a:latin typeface="メイリオ" panose="020B0604030504040204" pitchFamily="50" charset="-128"/>
                          <a:ea typeface="メイリオ" panose="020B0604030504040204" pitchFamily="50" charset="-128"/>
                        </a:rPr>
                        <a:t>スケジュール管理</a:t>
                      </a:r>
                      <a:endParaRPr kumimoji="1" lang="ja-JP" altLang="en-US" sz="1300" b="1"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・本格的な</a:t>
                      </a:r>
                      <a:r>
                        <a:rPr kumimoji="1" lang="en-US" altLang="ja-JP" sz="1200" kern="1200" dirty="0">
                          <a:latin typeface="メイリオ" panose="020B0604030504040204" pitchFamily="50" charset="-128"/>
                          <a:ea typeface="メイリオ" panose="020B0604030504040204" pitchFamily="50" charset="-128"/>
                        </a:rPr>
                        <a:t>WBS</a:t>
                      </a:r>
                      <a:r>
                        <a:rPr kumimoji="1" lang="ja-JP" altLang="en-US" sz="1200" kern="1200" dirty="0">
                          <a:latin typeface="メイリオ" panose="020B0604030504040204" pitchFamily="50" charset="-128"/>
                          <a:ea typeface="メイリオ" panose="020B0604030504040204" pitchFamily="50" charset="-128"/>
                        </a:rPr>
                        <a:t>・ガントチャートでプロジェクトの状況把握を容易にする</a:t>
                      </a:r>
                      <a:endParaRPr kumimoji="1" lang="ja-JP" altLang="en-US" sz="12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669118"/>
                  </a:ext>
                </a:extLst>
              </a:tr>
              <a:tr h="421664">
                <a:tc vMerge="1">
                  <a:txBody>
                    <a:bodyPr/>
                    <a:lstStyle/>
                    <a:p>
                      <a:pPr marL="0" algn="l" defTabSz="914400" rtl="0" eaLnBrk="1" fontAlgn="ctr" latinLnBrk="0" hangingPunct="1"/>
                      <a:endParaRPr kumimoji="1" lang="ja-JP" altLang="en-US" sz="13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tc>
                <a:tc>
                  <a:txBody>
                    <a:bodyPr/>
                    <a:lstStyle/>
                    <a:p>
                      <a:pPr marL="0" algn="ctr" defTabSz="914400" rtl="0" eaLnBrk="1" fontAlgn="ctr" latinLnBrk="0" hangingPunct="1"/>
                      <a:r>
                        <a:rPr kumimoji="1" lang="ja-JP" altLang="en-US" sz="1300" b="1" kern="1200" dirty="0">
                          <a:latin typeface="メイリオ" panose="020B0604030504040204" pitchFamily="50" charset="-128"/>
                          <a:ea typeface="メイリオ" panose="020B0604030504040204" pitchFamily="50" charset="-128"/>
                        </a:rPr>
                        <a:t>スコープ管理</a:t>
                      </a:r>
                      <a:endParaRPr kumimoji="1" lang="ja-JP" altLang="en-US" sz="1300" b="1"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・プロジェクトの開発スコープとテスト・障害・実装状況を可視化する</a:t>
                      </a:r>
                      <a:endParaRPr kumimoji="1" lang="ja-JP" altLang="en-US" sz="12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0005533"/>
                  </a:ext>
                </a:extLst>
              </a:tr>
              <a:tr h="421664">
                <a:tc vMerge="1">
                  <a:txBody>
                    <a:bodyPr/>
                    <a:lstStyle/>
                    <a:p>
                      <a:pPr marL="0" algn="l" defTabSz="914400" rtl="0" eaLnBrk="1" fontAlgn="ctr" latinLnBrk="0" hangingPunct="1"/>
                      <a:endParaRPr kumimoji="1" lang="ja-JP" altLang="en-US" sz="13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tc>
                <a:tc>
                  <a:txBody>
                    <a:bodyPr/>
                    <a:lstStyle/>
                    <a:p>
                      <a:pPr marL="0" algn="ctr" defTabSz="914400" rtl="0" eaLnBrk="1" fontAlgn="ctr" latinLnBrk="0" hangingPunct="1"/>
                      <a:r>
                        <a:rPr kumimoji="1" lang="ja-JP" altLang="en-US" sz="1300" b="1" kern="1200" dirty="0">
                          <a:latin typeface="メイリオ" panose="020B0604030504040204" pitchFamily="50" charset="-128"/>
                          <a:ea typeface="メイリオ" panose="020B0604030504040204" pitchFamily="50" charset="-128"/>
                        </a:rPr>
                        <a:t>テスト実行機能</a:t>
                      </a:r>
                      <a:endParaRPr kumimoji="1" lang="ja-JP" altLang="en-US" sz="1300" b="1"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・テスト実行者がウェブ上で管理されたテストケースに対して実行する</a:t>
                      </a:r>
                      <a:br>
                        <a:rPr kumimoji="1" lang="ja-JP" altLang="en-US" sz="1200" kern="1200" dirty="0">
                          <a:latin typeface="メイリオ" panose="020B0604030504040204" pitchFamily="50" charset="-128"/>
                          <a:ea typeface="メイリオ" panose="020B0604030504040204" pitchFamily="50" charset="-128"/>
                        </a:rPr>
                      </a:br>
                      <a:r>
                        <a:rPr kumimoji="1" lang="ja-JP" altLang="en-US" sz="1200" kern="1200" dirty="0">
                          <a:latin typeface="メイリオ" panose="020B0604030504040204" pitchFamily="50" charset="-128"/>
                          <a:ea typeface="メイリオ" panose="020B0604030504040204" pitchFamily="50" charset="-128"/>
                        </a:rPr>
                        <a:t>・障害とテストケース、セットで情報を保持することができる</a:t>
                      </a:r>
                      <a:endParaRPr kumimoji="1" lang="ja-JP" altLang="en-US" sz="12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140016"/>
                  </a:ext>
                </a:extLst>
              </a:tr>
              <a:tr h="814032">
                <a:tc vMerge="1">
                  <a:txBody>
                    <a:bodyPr/>
                    <a:lstStyle/>
                    <a:p>
                      <a:pPr marL="0" algn="l" defTabSz="914400" rtl="0" eaLnBrk="1" fontAlgn="ctr" latinLnBrk="0" hangingPunct="1"/>
                      <a:endParaRPr kumimoji="1" lang="ja-JP" altLang="en-US" sz="13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tc>
                <a:tc>
                  <a:txBody>
                    <a:bodyPr/>
                    <a:lstStyle/>
                    <a:p>
                      <a:pPr marL="0" algn="ctr" defTabSz="914400" rtl="0" eaLnBrk="1" fontAlgn="ctr" latinLnBrk="0" hangingPunct="1"/>
                      <a:r>
                        <a:rPr kumimoji="1" lang="zh-TW" altLang="en-US" sz="1300" b="1" kern="1200" dirty="0">
                          <a:latin typeface="メイリオ" panose="020B0604030504040204" pitchFamily="50" charset="-128"/>
                          <a:ea typeface="メイリオ" panose="020B0604030504040204" pitchFamily="50" charset="-128"/>
                        </a:rPr>
                        <a:t>課題管理機能</a:t>
                      </a:r>
                      <a:endParaRPr kumimoji="1" lang="zh-TW" altLang="en-US" sz="1300" b="1"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・独自の障害管理機能を搭載し、プロジェクト内での開発者、</a:t>
                      </a:r>
                      <a:endParaRPr kumimoji="1" lang="en-US" altLang="ja-JP" sz="1200" kern="1200" dirty="0">
                        <a:latin typeface="メイリオ" panose="020B0604030504040204" pitchFamily="50" charset="-128"/>
                        <a:ea typeface="メイリオ" panose="020B0604030504040204" pitchFamily="50" charset="-128"/>
                      </a:endParaRPr>
                    </a:p>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　管理者、テスターのやり取りが一目で分かる</a:t>
                      </a:r>
                      <a:br>
                        <a:rPr kumimoji="1" lang="ja-JP" altLang="en-US" sz="1200" kern="1200" dirty="0">
                          <a:latin typeface="メイリオ" panose="020B0604030504040204" pitchFamily="50" charset="-128"/>
                          <a:ea typeface="メイリオ" panose="020B0604030504040204" pitchFamily="50" charset="-128"/>
                        </a:rPr>
                      </a:br>
                      <a:r>
                        <a:rPr kumimoji="1" lang="ja-JP" altLang="en-US" sz="1200" kern="1200" dirty="0">
                          <a:latin typeface="メイリオ" panose="020B0604030504040204" pitchFamily="50" charset="-128"/>
                          <a:ea typeface="メイリオ" panose="020B0604030504040204" pitchFamily="50" charset="-128"/>
                        </a:rPr>
                        <a:t>・運用フェーズの障害等、製品の未解決の課題を管理し解決状況がわかる</a:t>
                      </a:r>
                      <a:endParaRPr kumimoji="1" lang="ja-JP" altLang="en-US" sz="12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9086518"/>
                  </a:ext>
                </a:extLst>
              </a:tr>
              <a:tr h="843330">
                <a:tc vMerge="1">
                  <a:txBody>
                    <a:bodyPr/>
                    <a:lstStyle/>
                    <a:p>
                      <a:pPr marL="0" algn="l" defTabSz="914400" rtl="0" eaLnBrk="1" fontAlgn="ctr" latinLnBrk="0" hangingPunct="1"/>
                      <a:endParaRPr kumimoji="1" lang="ja-JP" altLang="en-US" sz="13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tc>
                <a:tc>
                  <a:txBody>
                    <a:bodyPr/>
                    <a:lstStyle/>
                    <a:p>
                      <a:pPr marL="0" algn="ctr" defTabSz="914400" rtl="0" eaLnBrk="1" fontAlgn="ctr" latinLnBrk="0" hangingPunct="1"/>
                      <a:r>
                        <a:rPr kumimoji="1" lang="zh-TW" altLang="en-US" sz="1300" b="1" kern="1200" dirty="0">
                          <a:latin typeface="メイリオ" panose="020B0604030504040204" pitchFamily="50" charset="-128"/>
                          <a:ea typeface="メイリオ" panose="020B0604030504040204" pitchFamily="50" charset="-128"/>
                        </a:rPr>
                        <a:t>進捗管理機能</a:t>
                      </a:r>
                      <a:endParaRPr kumimoji="1" lang="zh-TW" altLang="en-US" sz="1300" b="1"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・テスターの作業進捗をリアルタイムで細かく把握できる</a:t>
                      </a:r>
                      <a:br>
                        <a:rPr kumimoji="1" lang="ja-JP" altLang="en-US" sz="1200" kern="1200" dirty="0">
                          <a:latin typeface="メイリオ" panose="020B0604030504040204" pitchFamily="50" charset="-128"/>
                          <a:ea typeface="メイリオ" panose="020B0604030504040204" pitchFamily="50" charset="-128"/>
                        </a:rPr>
                      </a:br>
                      <a:r>
                        <a:rPr kumimoji="1" lang="ja-JP" altLang="en-US" sz="1200" kern="1200" dirty="0">
                          <a:latin typeface="メイリオ" panose="020B0604030504040204" pitchFamily="50" charset="-128"/>
                          <a:ea typeface="メイリオ" panose="020B0604030504040204" pitchFamily="50" charset="-128"/>
                        </a:rPr>
                        <a:t>・予定と実績を簡単に比較することができる</a:t>
                      </a:r>
                      <a:br>
                        <a:rPr kumimoji="1" lang="ja-JP" altLang="en-US" sz="1200" kern="1200" dirty="0">
                          <a:latin typeface="メイリオ" panose="020B0604030504040204" pitchFamily="50" charset="-128"/>
                          <a:ea typeface="メイリオ" panose="020B0604030504040204" pitchFamily="50" charset="-128"/>
                        </a:rPr>
                      </a:br>
                      <a:r>
                        <a:rPr kumimoji="1" lang="ja-JP" altLang="en-US" sz="1200" kern="1200" dirty="0">
                          <a:latin typeface="メイリオ" panose="020B0604030504040204" pitchFamily="50" charset="-128"/>
                          <a:ea typeface="メイリオ" panose="020B0604030504040204" pitchFamily="50" charset="-128"/>
                        </a:rPr>
                        <a:t>・各担当者ごとにテストの予定と実績を簡単に管理可能（自動で予定を入力）</a:t>
                      </a:r>
                      <a:endParaRPr kumimoji="1" lang="ja-JP" altLang="en-US" sz="12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8677306"/>
                  </a:ext>
                </a:extLst>
              </a:tr>
              <a:tr h="411233">
                <a:tc vMerge="1">
                  <a:txBody>
                    <a:bodyPr/>
                    <a:lstStyle/>
                    <a:p>
                      <a:pPr marL="0" algn="l" defTabSz="914400" rtl="0" eaLnBrk="1" fontAlgn="ctr" latinLnBrk="0" hangingPunct="1"/>
                      <a:endParaRPr kumimoji="1" lang="ja-JP" altLang="en-US" sz="13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tc>
                <a:tc>
                  <a:txBody>
                    <a:bodyPr/>
                    <a:lstStyle/>
                    <a:p>
                      <a:pPr marL="0" algn="ctr" defTabSz="914400" rtl="0" eaLnBrk="1" fontAlgn="ctr" latinLnBrk="0" hangingPunct="1"/>
                      <a:r>
                        <a:rPr kumimoji="1" lang="ja-JP" altLang="en-US" sz="1300" b="1" kern="1200" dirty="0">
                          <a:latin typeface="メイリオ" panose="020B0604030504040204" pitchFamily="50" charset="-128"/>
                          <a:ea typeface="メイリオ" panose="020B0604030504040204" pitchFamily="50" charset="-128"/>
                        </a:rPr>
                        <a:t>分析機能</a:t>
                      </a:r>
                      <a:endParaRPr kumimoji="1" lang="ja-JP" altLang="en-US" sz="1300" b="1"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・プロジェクトの品質状況、メンバーの生産性をリアルタイムで把握できる</a:t>
                      </a:r>
                      <a:endParaRPr kumimoji="1" lang="ja-JP" altLang="en-US" sz="12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0474565"/>
                  </a:ext>
                </a:extLst>
              </a:tr>
              <a:tr h="411233">
                <a:tc vMerge="1">
                  <a:txBody>
                    <a:bodyPr/>
                    <a:lstStyle/>
                    <a:p>
                      <a:pPr marL="0" algn="l" defTabSz="914400" rtl="0" eaLnBrk="1" fontAlgn="ctr" latinLnBrk="0" hangingPunct="1"/>
                      <a:endParaRPr kumimoji="1" lang="ja-JP" altLang="en-US" sz="13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tc>
                <a:tc>
                  <a:txBody>
                    <a:bodyPr/>
                    <a:lstStyle/>
                    <a:p>
                      <a:pPr marL="0" algn="ctr" defTabSz="914400" rtl="0" eaLnBrk="1" fontAlgn="ctr" latinLnBrk="0" hangingPunct="1"/>
                      <a:r>
                        <a:rPr kumimoji="1" lang="ja-JP" altLang="en-US" sz="1300" b="1" kern="1200" dirty="0">
                          <a:latin typeface="メイリオ" panose="020B0604030504040204" pitchFamily="50" charset="-128"/>
                          <a:ea typeface="メイリオ" panose="020B0604030504040204" pitchFamily="50" charset="-128"/>
                        </a:rPr>
                        <a:t>テスト課題管理機能</a:t>
                      </a:r>
                      <a:endParaRPr kumimoji="1" lang="ja-JP" altLang="en-US" sz="1300" b="1"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・テスト実行中に発生した課題、解決にかかった時間、影響工数などを管理</a:t>
                      </a:r>
                      <a:endParaRPr kumimoji="1" lang="ja-JP" altLang="en-US" sz="12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177024"/>
                  </a:ext>
                </a:extLst>
              </a:tr>
              <a:tr h="488481">
                <a:tc rowSpan="3">
                  <a:txBody>
                    <a:bodyPr/>
                    <a:lstStyle/>
                    <a:p>
                      <a:pPr marL="0" algn="ctr" defTabSz="914400" rtl="0" eaLnBrk="1" fontAlgn="ctr" latinLnBrk="0" hangingPunct="1"/>
                      <a:r>
                        <a:rPr kumimoji="1" lang="ja-JP" altLang="en-US" sz="1300" b="0" kern="1200" dirty="0">
                          <a:latin typeface="メイリオ" panose="020B0604030504040204" pitchFamily="50" charset="-128"/>
                          <a:ea typeface="メイリオ" panose="020B0604030504040204" pitchFamily="50" charset="-128"/>
                        </a:rPr>
                        <a:t>外部システムとの連携機能</a:t>
                      </a:r>
                      <a:endParaRPr kumimoji="1" lang="ja-JP" altLang="en-US" sz="1300" b="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1" lang="ja-JP" altLang="en-US" sz="1300" b="1" kern="1200" dirty="0">
                          <a:latin typeface="メイリオ" panose="020B0604030504040204" pitchFamily="50" charset="-128"/>
                          <a:ea typeface="メイリオ" panose="020B0604030504040204" pitchFamily="50" charset="-128"/>
                        </a:rPr>
                        <a:t>開発環境との連携</a:t>
                      </a:r>
                      <a:endParaRPr kumimoji="1" lang="en-US" altLang="ja-JP" sz="1300" b="1" kern="1200" dirty="0">
                        <a:latin typeface="メイリオ" panose="020B0604030504040204" pitchFamily="50" charset="-128"/>
                        <a:ea typeface="メイリオ" panose="020B0604030504040204" pitchFamily="50" charset="-128"/>
                      </a:endParaRPr>
                    </a:p>
                    <a:p>
                      <a:pPr marL="0" marR="0" lvl="0" indent="0" algn="ctr" defTabSz="914400" rtl="0" eaLnBrk="1" fontAlgn="ctr" latinLnBrk="0" hangingPunct="1">
                        <a:lnSpc>
                          <a:spcPct val="100000"/>
                        </a:lnSpc>
                        <a:spcBef>
                          <a:spcPts val="0"/>
                        </a:spcBef>
                        <a:spcAft>
                          <a:spcPts val="0"/>
                        </a:spcAft>
                        <a:buClrTx/>
                        <a:buSzTx/>
                        <a:buFontTx/>
                        <a:buNone/>
                        <a:tabLst/>
                        <a:defRPr/>
                      </a:pPr>
                      <a:r>
                        <a:rPr kumimoji="1" lang="en-US" altLang="ja-JP" sz="1050" b="1" kern="1200" dirty="0">
                          <a:solidFill>
                            <a:schemeClr val="tx1"/>
                          </a:solidFill>
                          <a:latin typeface="メイリオ" panose="020B0604030504040204" pitchFamily="50" charset="-128"/>
                          <a:ea typeface="メイリオ" panose="020B0604030504040204" pitchFamily="50" charset="-128"/>
                          <a:cs typeface="+mn-cs"/>
                        </a:rPr>
                        <a:t>(</a:t>
                      </a:r>
                      <a:r>
                        <a:rPr kumimoji="1" lang="ja-JP" altLang="en-US" sz="1050" b="1" kern="1200" dirty="0">
                          <a:solidFill>
                            <a:schemeClr val="tx1"/>
                          </a:solidFill>
                          <a:latin typeface="メイリオ" panose="020B0604030504040204" pitchFamily="50" charset="-128"/>
                          <a:ea typeface="メイリオ" panose="020B0604030504040204" pitchFamily="50" charset="-128"/>
                          <a:cs typeface="+mn-cs"/>
                        </a:rPr>
                        <a:t>外部</a:t>
                      </a:r>
                      <a:r>
                        <a:rPr kumimoji="1" lang="en-US" altLang="ja-JP" sz="1050" b="1" kern="1200" dirty="0">
                          <a:solidFill>
                            <a:schemeClr val="tx1"/>
                          </a:solidFill>
                          <a:latin typeface="メイリオ" panose="020B0604030504040204" pitchFamily="50" charset="-128"/>
                          <a:ea typeface="メイリオ" panose="020B0604030504040204" pitchFamily="50" charset="-128"/>
                          <a:cs typeface="+mn-cs"/>
                        </a:rPr>
                        <a:t>BTS</a:t>
                      </a:r>
                      <a:r>
                        <a:rPr kumimoji="1" lang="ja-JP" altLang="en-US" sz="1050" b="1" kern="1200" dirty="0">
                          <a:solidFill>
                            <a:schemeClr val="tx1"/>
                          </a:solidFill>
                          <a:latin typeface="メイリオ" panose="020B0604030504040204" pitchFamily="50" charset="-128"/>
                          <a:ea typeface="メイリオ" panose="020B0604030504040204" pitchFamily="50" charset="-128"/>
                          <a:cs typeface="+mn-cs"/>
                        </a:rPr>
                        <a:t>・リポジトリ連携</a:t>
                      </a:r>
                      <a:r>
                        <a:rPr kumimoji="1" lang="en-US" altLang="ja-JP" sz="1050" b="1" kern="1200" dirty="0">
                          <a:solidFill>
                            <a:schemeClr val="tx1"/>
                          </a:solidFill>
                          <a:latin typeface="メイリオ" panose="020B0604030504040204" pitchFamily="50" charset="-128"/>
                          <a:ea typeface="メイリオ" panose="020B0604030504040204" pitchFamily="50" charset="-128"/>
                          <a:cs typeface="+mn-cs"/>
                        </a:rPr>
                        <a:t>)</a:t>
                      </a:r>
                      <a:endParaRPr kumimoji="1" lang="ja-JP" altLang="en-US" sz="1050" b="1" kern="1200" dirty="0">
                        <a:solidFill>
                          <a:schemeClr val="tx1"/>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・外部</a:t>
                      </a:r>
                      <a:r>
                        <a:rPr kumimoji="1" lang="en-US" altLang="ja-JP" sz="1200" kern="1200" dirty="0">
                          <a:latin typeface="メイリオ" panose="020B0604030504040204" pitchFamily="50" charset="-128"/>
                          <a:ea typeface="メイリオ" panose="020B0604030504040204" pitchFamily="50" charset="-128"/>
                        </a:rPr>
                        <a:t>BTS</a:t>
                      </a:r>
                      <a:r>
                        <a:rPr kumimoji="1" lang="ja-JP" altLang="en-US" sz="1200" kern="1200" dirty="0">
                          <a:latin typeface="メイリオ" panose="020B0604030504040204" pitchFamily="50" charset="-128"/>
                          <a:ea typeface="メイリオ" panose="020B0604030504040204" pitchFamily="50" charset="-128"/>
                        </a:rPr>
                        <a:t>の課題情報を取り込み、進捗・品質分析情報に反映</a:t>
                      </a:r>
                      <a:endParaRPr kumimoji="1" lang="en-US" altLang="ja-JP" sz="1200" kern="1200" dirty="0">
                        <a:latin typeface="メイリオ" panose="020B0604030504040204" pitchFamily="50" charset="-128"/>
                        <a:ea typeface="メイリオ" panose="020B0604030504040204" pitchFamily="50" charset="-128"/>
                      </a:endParaRPr>
                    </a:p>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・リポジトリ</a:t>
                      </a:r>
                      <a:r>
                        <a:rPr kumimoji="1" lang="en-US" altLang="ja-JP" sz="1200" kern="1200" dirty="0">
                          <a:latin typeface="メイリオ" panose="020B0604030504040204" pitchFamily="50" charset="-128"/>
                          <a:ea typeface="メイリオ" panose="020B0604030504040204" pitchFamily="50" charset="-128"/>
                        </a:rPr>
                        <a:t>(Git</a:t>
                      </a:r>
                      <a:r>
                        <a:rPr kumimoji="1" lang="ja-JP" altLang="en-US" sz="1200" kern="1200" dirty="0">
                          <a:latin typeface="メイリオ" panose="020B0604030504040204" pitchFamily="50" charset="-128"/>
                          <a:ea typeface="メイリオ" panose="020B0604030504040204" pitchFamily="50" charset="-128"/>
                        </a:rPr>
                        <a:t>・</a:t>
                      </a:r>
                      <a:r>
                        <a:rPr kumimoji="1" lang="en-US" altLang="ja-JP" sz="1200" kern="1200" dirty="0">
                          <a:latin typeface="メイリオ" panose="020B0604030504040204" pitchFamily="50" charset="-128"/>
                          <a:ea typeface="メイリオ" panose="020B0604030504040204" pitchFamily="50" charset="-128"/>
                        </a:rPr>
                        <a:t>SVN)</a:t>
                      </a:r>
                      <a:r>
                        <a:rPr kumimoji="1" lang="ja-JP" altLang="en-US" sz="1200" kern="1200" dirty="0">
                          <a:latin typeface="メイリオ" panose="020B0604030504040204" pitchFamily="50" charset="-128"/>
                          <a:ea typeface="メイリオ" panose="020B0604030504040204" pitchFamily="50" charset="-128"/>
                        </a:rPr>
                        <a:t>のソースを取り込み、課題の影響範囲を確認する</a:t>
                      </a:r>
                      <a:endParaRPr kumimoji="1" lang="en-US" altLang="ja-JP" sz="1200" kern="1200" dirty="0">
                        <a:latin typeface="メイリオ" panose="020B0604030504040204" pitchFamily="50" charset="-128"/>
                        <a:ea typeface="メイリオ" panose="020B0604030504040204" pitchFamily="50" charset="-128"/>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249699"/>
                  </a:ext>
                </a:extLst>
              </a:tr>
              <a:tr h="466081">
                <a:tc vMerge="1">
                  <a:txBody>
                    <a:bodyPr/>
                    <a:lstStyle/>
                    <a:p>
                      <a:endParaRPr kumimoji="1" lang="ja-JP" altLang="en-US"/>
                    </a:p>
                  </a:txBody>
                  <a:tcPr/>
                </a:tc>
                <a:tc>
                  <a:txBody>
                    <a:bodyPr/>
                    <a:lstStyle/>
                    <a:p>
                      <a:pPr marL="0" algn="ctr" defTabSz="914400" rtl="0" eaLnBrk="1" fontAlgn="ctr" latinLnBrk="0" hangingPunct="1"/>
                      <a:r>
                        <a:rPr kumimoji="1" lang="ja-JP" altLang="en-US" sz="1300" b="1" kern="1200" dirty="0">
                          <a:solidFill>
                            <a:schemeClr val="tx1"/>
                          </a:solidFill>
                          <a:latin typeface="メイリオ" panose="020B0604030504040204" pitchFamily="50" charset="-128"/>
                          <a:ea typeface="メイリオ" panose="020B0604030504040204" pitchFamily="50" charset="-128"/>
                          <a:cs typeface="+mn-cs"/>
                        </a:rPr>
                        <a:t>コラボレーションツールとの連携</a:t>
                      </a: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200" kern="1200" dirty="0">
                          <a:latin typeface="メイリオ" panose="020B0604030504040204" pitchFamily="50" charset="-128"/>
                          <a:ea typeface="メイリオ" panose="020B0604030504040204" pitchFamily="50" charset="-128"/>
                        </a:rPr>
                        <a:t>・ビジネスチャット</a:t>
                      </a:r>
                      <a:r>
                        <a:rPr kumimoji="1" lang="en-US" altLang="ja-JP" sz="1200" kern="1200" dirty="0">
                          <a:latin typeface="メイリオ" panose="020B0604030504040204" pitchFamily="50" charset="-128"/>
                          <a:ea typeface="メイリオ" panose="020B0604030504040204" pitchFamily="50" charset="-128"/>
                        </a:rPr>
                        <a:t>(Teams</a:t>
                      </a:r>
                      <a:r>
                        <a:rPr kumimoji="1" lang="ja-JP" altLang="en-US" sz="1200" kern="1200" dirty="0">
                          <a:latin typeface="メイリオ" panose="020B0604030504040204" pitchFamily="50" charset="-128"/>
                          <a:ea typeface="メイリオ" panose="020B0604030504040204" pitchFamily="50" charset="-128"/>
                        </a:rPr>
                        <a:t>や</a:t>
                      </a:r>
                      <a:r>
                        <a:rPr kumimoji="1" lang="en-US" altLang="ja-JP" sz="1200" kern="1200" dirty="0">
                          <a:latin typeface="メイリオ" panose="020B0604030504040204" pitchFamily="50" charset="-128"/>
                          <a:ea typeface="メイリオ" panose="020B0604030504040204" pitchFamily="50" charset="-128"/>
                        </a:rPr>
                        <a:t>Slack)</a:t>
                      </a:r>
                      <a:r>
                        <a:rPr kumimoji="1" lang="ja-JP" altLang="en-US" sz="1200" kern="1200" dirty="0">
                          <a:latin typeface="メイリオ" panose="020B0604030504040204" pitchFamily="50" charset="-128"/>
                          <a:ea typeface="メイリオ" panose="020B0604030504040204" pitchFamily="50" charset="-128"/>
                        </a:rPr>
                        <a:t>・</a:t>
                      </a:r>
                      <a:r>
                        <a:rPr kumimoji="1" lang="en-US" altLang="ja-JP" sz="1200" kern="1200" dirty="0">
                          <a:latin typeface="メイリオ" panose="020B0604030504040204" pitchFamily="50" charset="-128"/>
                          <a:ea typeface="メイリオ" panose="020B0604030504040204" pitchFamily="50" charset="-128"/>
                        </a:rPr>
                        <a:t>Wiki</a:t>
                      </a:r>
                      <a:r>
                        <a:rPr kumimoji="1" lang="ja-JP" altLang="en-US" sz="1200" kern="1200" dirty="0">
                          <a:latin typeface="メイリオ" panose="020B0604030504040204" pitchFamily="50" charset="-128"/>
                          <a:ea typeface="メイリオ" panose="020B0604030504040204" pitchFamily="50" charset="-128"/>
                        </a:rPr>
                        <a:t>ツールなどに組み込み、馴染んだ環境</a:t>
                      </a:r>
                      <a:endParaRPr kumimoji="1" lang="en-US" altLang="ja-JP" sz="1200" kern="1200" dirty="0">
                        <a:latin typeface="メイリオ" panose="020B0604030504040204" pitchFamily="50" charset="-128"/>
                        <a:ea typeface="メイリオ"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1" lang="ja-JP" altLang="en-US" sz="1200" kern="1200" dirty="0">
                          <a:latin typeface="メイリオ" panose="020B0604030504040204" pitchFamily="50" charset="-128"/>
                          <a:ea typeface="メイリオ" panose="020B0604030504040204" pitchFamily="50" charset="-128"/>
                        </a:rPr>
                        <a:t>　上でプロジェクト情報の確認を行う</a:t>
                      </a:r>
                      <a:endParaRPr kumimoji="1" lang="en-US" altLang="ja-JP" sz="1200" kern="1200" dirty="0">
                        <a:latin typeface="メイリオ" panose="020B0604030504040204" pitchFamily="50" charset="-128"/>
                        <a:ea typeface="メイリオ" panose="020B0604030504040204" pitchFamily="50" charset="-128"/>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1065542"/>
                  </a:ext>
                </a:extLst>
              </a:tr>
              <a:tr h="216024">
                <a:tc vMerge="1">
                  <a:txBody>
                    <a:bodyPr/>
                    <a:lstStyle/>
                    <a:p>
                      <a:pPr marL="0" algn="ctr" defTabSz="914400" rtl="0" eaLnBrk="1" fontAlgn="ctr" latinLnBrk="0" hangingPunct="1"/>
                      <a:endParaRPr kumimoji="1" lang="ja-JP" altLang="en-US" sz="1300" b="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fontAlgn="ctr" latinLnBrk="0" hangingPunct="1"/>
                      <a:r>
                        <a:rPr kumimoji="1" lang="ja-JP" altLang="en-US" sz="1300" b="1" kern="1200" dirty="0">
                          <a:solidFill>
                            <a:schemeClr val="tx1"/>
                          </a:solidFill>
                          <a:latin typeface="メイリオ" panose="020B0604030504040204" pitchFamily="50" charset="-128"/>
                          <a:ea typeface="メイリオ" panose="020B0604030504040204" pitchFamily="50" charset="-128"/>
                          <a:cs typeface="+mn-cs"/>
                        </a:rPr>
                        <a:t>高度なカスタマイズ</a:t>
                      </a:r>
                    </a:p>
                  </a:txBody>
                  <a:tcPr marL="8296"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kumimoji="1" lang="ja-JP" altLang="en-US" sz="1200" kern="1200" dirty="0">
                          <a:latin typeface="メイリオ" panose="020B0604030504040204" pitchFamily="50" charset="-128"/>
                          <a:ea typeface="メイリオ" panose="020B0604030504040204" pitchFamily="50" charset="-128"/>
                        </a:rPr>
                        <a:t>・</a:t>
                      </a:r>
                      <a:r>
                        <a:rPr kumimoji="1" lang="en-US" altLang="ja-JP" sz="1200" kern="1200" dirty="0">
                          <a:latin typeface="メイリオ" panose="020B0604030504040204" pitchFamily="50" charset="-128"/>
                          <a:ea typeface="メイリオ" panose="020B0604030504040204" pitchFamily="50" charset="-128"/>
                        </a:rPr>
                        <a:t>REST</a:t>
                      </a:r>
                      <a:r>
                        <a:rPr kumimoji="1" lang="ja-JP" altLang="en-US" sz="1200" kern="1200" dirty="0">
                          <a:latin typeface="メイリオ" panose="020B0604030504040204" pitchFamily="50" charset="-128"/>
                          <a:ea typeface="メイリオ" panose="020B0604030504040204" pitchFamily="50" charset="-128"/>
                        </a:rPr>
                        <a:t> </a:t>
                      </a:r>
                      <a:r>
                        <a:rPr kumimoji="1" lang="en-US" altLang="ja-JP" sz="1200" kern="1200" dirty="0">
                          <a:latin typeface="メイリオ" panose="020B0604030504040204" pitchFamily="50" charset="-128"/>
                          <a:ea typeface="メイリオ" panose="020B0604030504040204" pitchFamily="50" charset="-128"/>
                        </a:rPr>
                        <a:t>API</a:t>
                      </a:r>
                      <a:r>
                        <a:rPr kumimoji="1" lang="ja-JP" altLang="en-US" sz="1200" kern="1200" dirty="0">
                          <a:latin typeface="メイリオ" panose="020B0604030504040204" pitchFamily="50" charset="-128"/>
                          <a:ea typeface="メイリオ" panose="020B0604030504040204" pitchFamily="50" charset="-128"/>
                        </a:rPr>
                        <a:t>・プラグインにより独自のビューやアラート機能を開発できる</a:t>
                      </a:r>
                      <a:endParaRPr kumimoji="1" lang="ja-JP" altLang="en-US" sz="1200" kern="1200" dirty="0">
                        <a:solidFill>
                          <a:schemeClr val="tx2">
                            <a:lumMod val="60000"/>
                            <a:lumOff val="40000"/>
                          </a:schemeClr>
                        </a:solidFill>
                        <a:latin typeface="メイリオ" panose="020B0604030504040204" pitchFamily="50" charset="-128"/>
                        <a:ea typeface="メイリオ" panose="020B0604030504040204" pitchFamily="50" charset="-128"/>
                        <a:cs typeface="+mn-cs"/>
                      </a:endParaRPr>
                    </a:p>
                  </a:txBody>
                  <a:tcPr marL="108000" marR="8296" marT="829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9327204"/>
                  </a:ext>
                </a:extLst>
              </a:tr>
            </a:tbl>
          </a:graphicData>
        </a:graphic>
      </p:graphicFrame>
      <p:sp>
        <p:nvSpPr>
          <p:cNvPr id="2" name="正方形/長方形 1">
            <a:extLst>
              <a:ext uri="{FF2B5EF4-FFF2-40B4-BE49-F238E27FC236}">
                <a16:creationId xmlns:a16="http://schemas.microsoft.com/office/drawing/2014/main" id="{82F6E5A4-BB81-4893-86C2-E115F4BC35E2}"/>
              </a:ext>
            </a:extLst>
          </p:cNvPr>
          <p:cNvSpPr/>
          <p:nvPr/>
        </p:nvSpPr>
        <p:spPr>
          <a:xfrm>
            <a:off x="1331640" y="2696548"/>
            <a:ext cx="7632849" cy="289269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FD3E8B7D-618B-43C8-AA29-B71AF3DCD00B}"/>
              </a:ext>
            </a:extLst>
          </p:cNvPr>
          <p:cNvSpPr/>
          <p:nvPr/>
        </p:nvSpPr>
        <p:spPr>
          <a:xfrm>
            <a:off x="1331640" y="1020809"/>
            <a:ext cx="7632849" cy="164774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145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628800"/>
            <a:ext cx="9144000"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ctrTitle"/>
          </p:nvPr>
        </p:nvSpPr>
        <p:spPr/>
        <p:txBody>
          <a:bodyPr/>
          <a:lstStyle/>
          <a:p>
            <a:r>
              <a:rPr lang="en-US" altLang="ja-JP" dirty="0">
                <a:solidFill>
                  <a:schemeClr val="bg1"/>
                </a:solidFill>
              </a:rPr>
              <a:t>3. </a:t>
            </a:r>
            <a:r>
              <a:rPr lang="ja-JP" altLang="en-US" dirty="0">
                <a:solidFill>
                  <a:schemeClr val="bg1"/>
                </a:solidFill>
              </a:rPr>
              <a:t>導入イメージ</a:t>
            </a:r>
            <a:endParaRPr kumimoji="1" lang="ja-JP" altLang="en-US" dirty="0">
              <a:solidFill>
                <a:schemeClr val="bg1"/>
              </a:solidFill>
            </a:endParaRPr>
          </a:p>
        </p:txBody>
      </p:sp>
      <p:sp>
        <p:nvSpPr>
          <p:cNvPr id="4" name="スライド番号プレースホルダ 3"/>
          <p:cNvSpPr>
            <a:spLocks noGrp="1"/>
          </p:cNvSpPr>
          <p:nvPr>
            <p:ph type="sldNum" sz="quarter" idx="12"/>
          </p:nvPr>
        </p:nvSpPr>
        <p:spPr>
          <a:prstGeom prst="rect">
            <a:avLst/>
          </a:prstGeom>
        </p:spPr>
        <p:txBody>
          <a:bodyPr/>
          <a:lstStyle/>
          <a:p>
            <a:fld id="{84A2A8A2-6ECF-4426-91C3-1A663126F739}" type="slidenum">
              <a:rPr lang="ja-JP" altLang="en-US" smtClean="0"/>
              <a:pPr/>
              <a:t>22</a:t>
            </a:fld>
            <a:endParaRPr lang="ja-JP" altLang="en-US" dirty="0"/>
          </a:p>
        </p:txBody>
      </p:sp>
    </p:spTree>
    <p:extLst>
      <p:ext uri="{BB962C8B-B14F-4D97-AF65-F5344CB8AC3E}">
        <p14:creationId xmlns:p14="http://schemas.microsoft.com/office/powerpoint/2010/main" val="278096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987" t="20761" r="4896" b="12725"/>
          <a:stretch/>
        </p:blipFill>
        <p:spPr>
          <a:xfrm>
            <a:off x="374211" y="4696423"/>
            <a:ext cx="4158038" cy="1510398"/>
          </a:xfrm>
          <a:prstGeom prst="rect">
            <a:avLst/>
          </a:prstGeom>
        </p:spPr>
      </p:pic>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23</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en-US" altLang="ja-JP" sz="2800" dirty="0"/>
              <a:t>CAT</a:t>
            </a:r>
            <a:r>
              <a:rPr kumimoji="1" lang="ja-JP" altLang="en-US" sz="2800" dirty="0"/>
              <a:t>導入後の運用</a:t>
            </a:r>
          </a:p>
        </p:txBody>
      </p:sp>
      <p:pic>
        <p:nvPicPr>
          <p:cNvPr id="5" name="Picture 11" descr="\\192.168.1.20\174_(公開)デザイン室\社員共有用素材\01_ロゴ\cat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688" y="3403994"/>
            <a:ext cx="1781351" cy="95799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 descr="https://www.drupal.org/files/images/Redmine-Logo-CyberSprocket-Composite-300x300-png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AutoShape 4" descr="https://www.drupal.org/files/images/Redmine-Logo-CyberSprocket-Composite-300x300-png8.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AutoShape 6" descr="https://www.drupal.org/files/images/Redmine-Logo-CyberSprocket-Composite-300x300-png8.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AutoShape 8" descr="Redmine-Logo-CyberSprocket-Composite-300x300-png8.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AutoShape 10" descr="Redmine-Logo-CyberSprocket-Composite-300x300-png8.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AutoShape 12" descr="https://www.drupal.org/files/images/Redmine-Logo-CyberSprocket-Composite-300x300-png8.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25" name="下カーブ矢印 1024"/>
          <p:cNvSpPr/>
          <p:nvPr/>
        </p:nvSpPr>
        <p:spPr>
          <a:xfrm rot="19982445">
            <a:off x="1999320" y="2530960"/>
            <a:ext cx="709056" cy="1008112"/>
          </a:xfrm>
          <a:prstGeom prst="curvedDownArrow">
            <a:avLst>
              <a:gd name="adj1" fmla="val 5349"/>
              <a:gd name="adj2" fmla="val 29725"/>
              <a:gd name="adj3" fmla="val 67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下カーブ矢印 34"/>
          <p:cNvSpPr/>
          <p:nvPr/>
        </p:nvSpPr>
        <p:spPr>
          <a:xfrm rot="1617555" flipH="1">
            <a:off x="3304382" y="2530960"/>
            <a:ext cx="709056" cy="1008112"/>
          </a:xfrm>
          <a:prstGeom prst="curvedDownArrow">
            <a:avLst>
              <a:gd name="adj1" fmla="val 5349"/>
              <a:gd name="adj2" fmla="val 29725"/>
              <a:gd name="adj3" fmla="val 67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7" name="角丸四角形 1026"/>
          <p:cNvSpPr/>
          <p:nvPr/>
        </p:nvSpPr>
        <p:spPr>
          <a:xfrm>
            <a:off x="4419453" y="5301208"/>
            <a:ext cx="4545035" cy="936104"/>
          </a:xfrm>
          <a:prstGeom prst="roundRect">
            <a:avLst/>
          </a:prstGeom>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dirty="0">
                <a:latin typeface="メイリオ" pitchFamily="50" charset="-128"/>
                <a:ea typeface="メイリオ" pitchFamily="50" charset="-128"/>
                <a:cs typeface="メイリオ" pitchFamily="50" charset="-128"/>
              </a:rPr>
              <a:t>これまでの運用を大きく変えず、</a:t>
            </a:r>
            <a:endParaRPr lang="en-US" altLang="ja-JP" sz="2000" dirty="0">
              <a:latin typeface="メイリオ" pitchFamily="50" charset="-128"/>
              <a:ea typeface="メイリオ" pitchFamily="50" charset="-128"/>
              <a:cs typeface="メイリオ" pitchFamily="50" charset="-128"/>
            </a:endParaRPr>
          </a:p>
          <a:p>
            <a:pPr algn="ctr"/>
            <a:r>
              <a:rPr lang="ja-JP" altLang="en-US" sz="2000" dirty="0">
                <a:latin typeface="メイリオ" pitchFamily="50" charset="-128"/>
                <a:ea typeface="メイリオ" pitchFamily="50" charset="-128"/>
                <a:cs typeface="メイリオ" pitchFamily="50" charset="-128"/>
              </a:rPr>
              <a:t>　テスト工程の効率化を実現</a:t>
            </a:r>
            <a:r>
              <a:rPr lang="en-US" altLang="ja-JP" sz="2000" dirty="0">
                <a:latin typeface="メイリオ" pitchFamily="50" charset="-128"/>
                <a:ea typeface="メイリオ" pitchFamily="50" charset="-128"/>
                <a:cs typeface="メイリオ" pitchFamily="50" charset="-128"/>
              </a:rPr>
              <a:t>!</a:t>
            </a:r>
            <a:r>
              <a:rPr lang="ja-JP" altLang="en-US" sz="2000" dirty="0">
                <a:latin typeface="メイリオ" pitchFamily="50" charset="-128"/>
                <a:ea typeface="メイリオ" pitchFamily="50" charset="-128"/>
                <a:cs typeface="メイリオ" pitchFamily="50" charset="-128"/>
              </a:rPr>
              <a:t>！</a:t>
            </a:r>
            <a:endParaRPr lang="en-US" altLang="ja-JP" sz="2000" dirty="0">
              <a:latin typeface="メイリオ" pitchFamily="50" charset="-128"/>
              <a:ea typeface="メイリオ" pitchFamily="50" charset="-128"/>
              <a:cs typeface="メイリオ" pitchFamily="50" charset="-128"/>
            </a:endParaRPr>
          </a:p>
        </p:txBody>
      </p:sp>
      <p:sp>
        <p:nvSpPr>
          <p:cNvPr id="2" name="テキスト ボックス 1"/>
          <p:cNvSpPr txBox="1"/>
          <p:nvPr/>
        </p:nvSpPr>
        <p:spPr>
          <a:xfrm>
            <a:off x="1557680" y="4330194"/>
            <a:ext cx="2799431" cy="369944"/>
          </a:xfrm>
          <a:prstGeom prst="rect">
            <a:avLst/>
          </a:prstGeom>
          <a:noFill/>
        </p:spPr>
        <p:txBody>
          <a:bodyPr wrap="square" rtlCol="0">
            <a:spAutoFit/>
          </a:bodyPr>
          <a:lstStyle/>
          <a:p>
            <a:r>
              <a:rPr kumimoji="1" lang="ja-JP" altLang="en-US" dirty="0">
                <a:latin typeface="メイリオ" pitchFamily="50" charset="-128"/>
                <a:ea typeface="メイリオ" pitchFamily="50" charset="-128"/>
                <a:cs typeface="メイリオ" pitchFamily="50" charset="-128"/>
              </a:rPr>
              <a:t>テスト＋障害情報</a:t>
            </a:r>
          </a:p>
        </p:txBody>
      </p:sp>
      <p:sp>
        <p:nvSpPr>
          <p:cNvPr id="25" name="角丸四角形吹き出し 24"/>
          <p:cNvSpPr/>
          <p:nvPr/>
        </p:nvSpPr>
        <p:spPr>
          <a:xfrm>
            <a:off x="4926983" y="2787202"/>
            <a:ext cx="4109513" cy="2005424"/>
          </a:xfrm>
          <a:prstGeom prst="wedgeRoundRectCallout">
            <a:avLst>
              <a:gd name="adj1" fmla="val -57579"/>
              <a:gd name="adj2" fmla="val -18654"/>
              <a:gd name="adj3" fmla="val 16667"/>
            </a:avLst>
          </a:prstGeom>
          <a:ln w="19050">
            <a:solidFill>
              <a:schemeClr val="accent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dirty="0">
                <a:latin typeface="メイリオ" pitchFamily="50" charset="-128"/>
                <a:ea typeface="メイリオ" pitchFamily="50" charset="-128"/>
                <a:cs typeface="メイリオ" pitchFamily="50" charset="-128"/>
              </a:rPr>
              <a:t>・</a:t>
            </a:r>
            <a:r>
              <a:rPr lang="en-US" altLang="ja-JP" dirty="0">
                <a:latin typeface="メイリオ" pitchFamily="50" charset="-128"/>
                <a:ea typeface="メイリオ" pitchFamily="50" charset="-128"/>
                <a:cs typeface="メイリオ" pitchFamily="50" charset="-128"/>
              </a:rPr>
              <a:t>CAT</a:t>
            </a:r>
            <a:r>
              <a:rPr lang="ja-JP" altLang="en-US" dirty="0">
                <a:latin typeface="メイリオ" pitchFamily="50" charset="-128"/>
                <a:ea typeface="メイリオ" pitchFamily="50" charset="-128"/>
                <a:cs typeface="メイリオ" pitchFamily="50" charset="-128"/>
              </a:rPr>
              <a:t>からチケットの登録、編集、</a:t>
            </a:r>
            <a:endParaRPr lang="en-US" altLang="ja-JP" dirty="0">
              <a:latin typeface="メイリオ" pitchFamily="50" charset="-128"/>
              <a:ea typeface="メイリオ" pitchFamily="50" charset="-128"/>
              <a:cs typeface="メイリオ" pitchFamily="50" charset="-128"/>
            </a:endParaRPr>
          </a:p>
          <a:p>
            <a:r>
              <a:rPr lang="ja-JP" altLang="en-US" dirty="0">
                <a:latin typeface="メイリオ" pitchFamily="50" charset="-128"/>
                <a:ea typeface="メイリオ" pitchFamily="50" charset="-128"/>
                <a:cs typeface="メイリオ" pitchFamily="50" charset="-128"/>
              </a:rPr>
              <a:t>　削除、参照が可能</a:t>
            </a:r>
            <a:endParaRPr lang="en-US" altLang="ja-JP" dirty="0">
              <a:latin typeface="メイリオ" pitchFamily="50" charset="-128"/>
              <a:ea typeface="メイリオ" pitchFamily="50" charset="-128"/>
              <a:cs typeface="メイリオ" pitchFamily="50" charset="-128"/>
            </a:endParaRPr>
          </a:p>
          <a:p>
            <a:r>
              <a:rPr lang="ja-JP" altLang="en-US" dirty="0">
                <a:latin typeface="メイリオ" pitchFamily="50" charset="-128"/>
                <a:ea typeface="メイリオ" pitchFamily="50" charset="-128"/>
                <a:cs typeface="メイリオ" pitchFamily="50" charset="-128"/>
              </a:rPr>
              <a:t>・障害とテストデータを照らし</a:t>
            </a:r>
            <a:endParaRPr lang="en-US" altLang="ja-JP" dirty="0">
              <a:latin typeface="メイリオ" pitchFamily="50" charset="-128"/>
              <a:ea typeface="メイリオ" pitchFamily="50" charset="-128"/>
              <a:cs typeface="メイリオ" pitchFamily="50" charset="-128"/>
            </a:endParaRPr>
          </a:p>
          <a:p>
            <a:r>
              <a:rPr lang="ja-JP" altLang="en-US" dirty="0">
                <a:latin typeface="メイリオ" pitchFamily="50" charset="-128"/>
                <a:ea typeface="メイリオ" pitchFamily="50" charset="-128"/>
                <a:cs typeface="メイリオ" pitchFamily="50" charset="-128"/>
              </a:rPr>
              <a:t>　合わせて、進捗管理や分析が</a:t>
            </a:r>
            <a:endParaRPr lang="en-US" altLang="ja-JP" dirty="0">
              <a:latin typeface="メイリオ" pitchFamily="50" charset="-128"/>
              <a:ea typeface="メイリオ" pitchFamily="50" charset="-128"/>
              <a:cs typeface="メイリオ" pitchFamily="50" charset="-128"/>
            </a:endParaRPr>
          </a:p>
          <a:p>
            <a:r>
              <a:rPr lang="ja-JP" altLang="en-US" dirty="0">
                <a:latin typeface="メイリオ" pitchFamily="50" charset="-128"/>
                <a:ea typeface="メイリオ" pitchFamily="50" charset="-128"/>
                <a:cs typeface="メイリオ" pitchFamily="50" charset="-128"/>
              </a:rPr>
              <a:t>　簡単に可能</a:t>
            </a:r>
          </a:p>
          <a:p>
            <a:r>
              <a:rPr lang="ja-JP" altLang="en-US" dirty="0">
                <a:latin typeface="メイリオ" pitchFamily="50" charset="-128"/>
                <a:ea typeface="メイリオ" pitchFamily="50" charset="-128"/>
                <a:cs typeface="メイリオ" pitchFamily="50" charset="-128"/>
              </a:rPr>
              <a:t>・開発者も進捗をいつでも確認可能</a:t>
            </a:r>
            <a:endParaRPr lang="en-US" altLang="ja-JP" dirty="0">
              <a:latin typeface="メイリオ" pitchFamily="50" charset="-128"/>
              <a:ea typeface="メイリオ" pitchFamily="50" charset="-128"/>
              <a:cs typeface="メイリオ" pitchFamily="50" charset="-128"/>
            </a:endParaRPr>
          </a:p>
        </p:txBody>
      </p:sp>
      <p:sp>
        <p:nvSpPr>
          <p:cNvPr id="1024" name="四角形吹き出し 1023"/>
          <p:cNvSpPr/>
          <p:nvPr/>
        </p:nvSpPr>
        <p:spPr>
          <a:xfrm>
            <a:off x="48697" y="2891000"/>
            <a:ext cx="1934839" cy="682016"/>
          </a:xfrm>
          <a:prstGeom prst="wedgeRectCallout">
            <a:avLst>
              <a:gd name="adj1" fmla="val 60295"/>
              <a:gd name="adj2" fmla="val -28001"/>
            </a:avLst>
          </a:prstGeom>
          <a:ln w="12700"/>
        </p:spPr>
        <p:style>
          <a:lnRef idx="2">
            <a:schemeClr val="dk1"/>
          </a:lnRef>
          <a:fillRef idx="1">
            <a:schemeClr val="lt1"/>
          </a:fillRef>
          <a:effectRef idx="0">
            <a:schemeClr val="dk1"/>
          </a:effectRef>
          <a:fontRef idx="minor">
            <a:schemeClr val="dk1"/>
          </a:fontRef>
        </p:style>
        <p:txBody>
          <a:bodyPr rtlCol="0" anchor="t"/>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障害情報を</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定期的に同期</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6" name="Picture 2" descr="親指を立てている人のイラスト（男性）"/>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7154" y="3232008"/>
            <a:ext cx="1444156" cy="146243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p:cNvGrpSpPr/>
          <p:nvPr/>
        </p:nvGrpSpPr>
        <p:grpSpPr>
          <a:xfrm>
            <a:off x="3226207" y="1058911"/>
            <a:ext cx="2448272" cy="1512168"/>
            <a:chOff x="3285872" y="1179933"/>
            <a:chExt cx="2448272" cy="1512168"/>
          </a:xfrm>
        </p:grpSpPr>
        <p:sp>
          <p:nvSpPr>
            <p:cNvPr id="16" name="角丸四角形 15"/>
            <p:cNvSpPr/>
            <p:nvPr/>
          </p:nvSpPr>
          <p:spPr>
            <a:xfrm>
              <a:off x="3285872" y="1179933"/>
              <a:ext cx="2448272" cy="1512168"/>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プロジェクト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p>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障害情報</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7" name="Picture 14" descr="https://atnd.org/event_images/0004/2983/Screen_Shot_2011-12-02_at_11.55.27_AM_original.png?13227945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093" y="1912332"/>
              <a:ext cx="1211873" cy="54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グループ化 5"/>
          <p:cNvGrpSpPr/>
          <p:nvPr/>
        </p:nvGrpSpPr>
        <p:grpSpPr>
          <a:xfrm>
            <a:off x="345887" y="1058911"/>
            <a:ext cx="2448272" cy="1512168"/>
            <a:chOff x="405552" y="1179933"/>
            <a:chExt cx="2448272" cy="1512168"/>
          </a:xfrm>
        </p:grpSpPr>
        <p:sp>
          <p:nvSpPr>
            <p:cNvPr id="18" name="角丸四角形 17"/>
            <p:cNvSpPr/>
            <p:nvPr/>
          </p:nvSpPr>
          <p:spPr>
            <a:xfrm>
              <a:off x="405552" y="1179933"/>
              <a:ext cx="2448272" cy="1512168"/>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プロジェクト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p>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障害情報</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Picture 16" descr="http://upload.wikimedia.org/wikipedia/commons/thumb/3/3f/Redmine_logo.svg/479px-Redmine_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b="31931"/>
            <a:stretch/>
          </p:blipFill>
          <p:spPr bwMode="auto">
            <a:xfrm>
              <a:off x="743805" y="2033225"/>
              <a:ext cx="2066192" cy="31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グループ化 14"/>
          <p:cNvGrpSpPr/>
          <p:nvPr/>
        </p:nvGrpSpPr>
        <p:grpSpPr>
          <a:xfrm>
            <a:off x="6121368" y="1078798"/>
            <a:ext cx="2349127" cy="1492281"/>
            <a:chOff x="6181033" y="1199820"/>
            <a:chExt cx="2349127" cy="1492281"/>
          </a:xfrm>
        </p:grpSpPr>
        <p:sp>
          <p:nvSpPr>
            <p:cNvPr id="24" name="角丸四角形 23"/>
            <p:cNvSpPr/>
            <p:nvPr/>
          </p:nvSpPr>
          <p:spPr>
            <a:xfrm>
              <a:off x="6181033" y="1199820"/>
              <a:ext cx="2349127" cy="1492281"/>
            </a:xfrm>
            <a:prstGeom prst="roundRect">
              <a:avLst/>
            </a:prstGeom>
          </p:spPr>
          <p:style>
            <a:lnRef idx="2">
              <a:schemeClr val="dk1"/>
            </a:lnRef>
            <a:fillRef idx="1">
              <a:schemeClr val="lt1"/>
            </a:fillRef>
            <a:effectRef idx="0">
              <a:schemeClr val="dk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defRPr/>
              </a:pPr>
              <a:r>
                <a:rPr lang="ja-JP" altLang="en-US" sz="1662" dirty="0">
                  <a:latin typeface="メイリオ" panose="020B0604030504040204" pitchFamily="50" charset="-128"/>
                  <a:ea typeface="メイリオ" panose="020B0604030504040204" pitchFamily="50" charset="-128"/>
                  <a:cs typeface="メイリオ" panose="020B0604030504040204" pitchFamily="50" charset="-128"/>
                </a:rPr>
                <a:t>プロジェクト</a:t>
              </a: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3</a:t>
              </a:r>
            </a:p>
            <a:p>
              <a:pPr>
                <a:defRPr/>
              </a:pP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62" dirty="0">
                  <a:latin typeface="メイリオ" panose="020B0604030504040204" pitchFamily="50" charset="-128"/>
                  <a:ea typeface="メイリオ" panose="020B0604030504040204" pitchFamily="50" charset="-128"/>
                  <a:cs typeface="メイリオ" panose="020B0604030504040204" pitchFamily="50" charset="-128"/>
                </a:rPr>
                <a:t>障害情報</a:t>
              </a: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62"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図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9917" y="2027009"/>
              <a:ext cx="391884" cy="391884"/>
            </a:xfrm>
            <a:prstGeom prst="rect">
              <a:avLst/>
            </a:prstGeom>
          </p:spPr>
        </p:pic>
        <p:pic>
          <p:nvPicPr>
            <p:cNvPr id="30" name="図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2978" y="2078975"/>
              <a:ext cx="1366203" cy="396368"/>
            </a:xfrm>
            <a:prstGeom prst="rect">
              <a:avLst/>
            </a:prstGeom>
          </p:spPr>
        </p:pic>
      </p:grpSp>
    </p:spTree>
    <p:extLst>
      <p:ext uri="{BB962C8B-B14F-4D97-AF65-F5344CB8AC3E}">
        <p14:creationId xmlns:p14="http://schemas.microsoft.com/office/powerpoint/2010/main" val="271657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628800"/>
            <a:ext cx="9144000"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ctrTitle"/>
          </p:nvPr>
        </p:nvSpPr>
        <p:spPr/>
        <p:txBody>
          <a:bodyPr/>
          <a:lstStyle/>
          <a:p>
            <a:r>
              <a:rPr lang="en-US" altLang="ja-JP" dirty="0">
                <a:solidFill>
                  <a:schemeClr val="bg1"/>
                </a:solidFill>
              </a:rPr>
              <a:t>4. CAT</a:t>
            </a:r>
            <a:r>
              <a:rPr lang="ja-JP" altLang="en-US" dirty="0">
                <a:solidFill>
                  <a:schemeClr val="bg1"/>
                </a:solidFill>
              </a:rPr>
              <a:t>導入効果</a:t>
            </a:r>
            <a:endParaRPr kumimoji="1" lang="ja-JP" altLang="en-US" dirty="0">
              <a:solidFill>
                <a:schemeClr val="bg1"/>
              </a:solidFill>
            </a:endParaRPr>
          </a:p>
        </p:txBody>
      </p:sp>
      <p:sp>
        <p:nvSpPr>
          <p:cNvPr id="4" name="スライド番号プレースホルダ 3"/>
          <p:cNvSpPr>
            <a:spLocks noGrp="1"/>
          </p:cNvSpPr>
          <p:nvPr>
            <p:ph type="sldNum" sz="quarter" idx="12"/>
          </p:nvPr>
        </p:nvSpPr>
        <p:spPr>
          <a:prstGeom prst="rect">
            <a:avLst/>
          </a:prstGeom>
        </p:spPr>
        <p:txBody>
          <a:bodyPr/>
          <a:lstStyle/>
          <a:p>
            <a:fld id="{84A2A8A2-6ECF-4426-91C3-1A663126F739}" type="slidenum">
              <a:rPr lang="ja-JP" altLang="en-US" smtClean="0"/>
              <a:pPr/>
              <a:t>24</a:t>
            </a:fld>
            <a:endParaRPr lang="ja-JP" altLang="en-US" dirty="0"/>
          </a:p>
        </p:txBody>
      </p:sp>
    </p:spTree>
    <p:extLst>
      <p:ext uri="{BB962C8B-B14F-4D97-AF65-F5344CB8AC3E}">
        <p14:creationId xmlns:p14="http://schemas.microsoft.com/office/powerpoint/2010/main" val="1649637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E1D0A6E-E329-4DFB-9615-071354006689}"/>
              </a:ext>
            </a:extLst>
          </p:cNvPr>
          <p:cNvSpPr>
            <a:spLocks noGrp="1"/>
          </p:cNvSpPr>
          <p:nvPr>
            <p:ph type="sldNum" sz="quarter" idx="10"/>
          </p:nvPr>
        </p:nvSpPr>
        <p:spPr/>
        <p:txBody>
          <a:bodyPr/>
          <a:lstStyle/>
          <a:p>
            <a:fld id="{990DADC3-A982-4036-8418-CA3D2ADE099F}" type="slidenum">
              <a:rPr kumimoji="1" lang="ja-JP" altLang="en-US" smtClean="0"/>
              <a:pPr/>
              <a:t>25</a:t>
            </a:fld>
            <a:endParaRPr kumimoji="1" lang="ja-JP" altLang="en-US" dirty="0"/>
          </a:p>
        </p:txBody>
      </p:sp>
      <p:sp>
        <p:nvSpPr>
          <p:cNvPr id="5" name="タイトル 4">
            <a:extLst>
              <a:ext uri="{FF2B5EF4-FFF2-40B4-BE49-F238E27FC236}">
                <a16:creationId xmlns:a16="http://schemas.microsoft.com/office/drawing/2014/main" id="{4385E4AB-7727-435B-8D78-966C33AF4D19}"/>
              </a:ext>
            </a:extLst>
          </p:cNvPr>
          <p:cNvSpPr>
            <a:spLocks noGrp="1"/>
          </p:cNvSpPr>
          <p:nvPr>
            <p:ph type="title"/>
          </p:nvPr>
        </p:nvSpPr>
        <p:spPr>
          <a:xfrm>
            <a:off x="431540" y="523656"/>
            <a:ext cx="8280920" cy="460375"/>
          </a:xfrm>
        </p:spPr>
        <p:txBody>
          <a:bodyPr>
            <a:normAutofit/>
          </a:bodyPr>
          <a:lstStyle/>
          <a:p>
            <a:pPr algn="l"/>
            <a:r>
              <a:rPr lang="ja-JP" altLang="en-US" dirty="0">
                <a:latin typeface="メイリオ" panose="020B0604030504040204" pitchFamily="50" charset="-128"/>
                <a:ea typeface="メイリオ" panose="020B0604030504040204" pitchFamily="50" charset="-128"/>
              </a:rPr>
              <a:t>プロジェクトを効率化し本来の業務への集中可能！！</a:t>
            </a:r>
            <a:endParaRPr kumimoji="1" lang="ja-JP" altLang="en-US"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42015F97-4171-47E6-90C0-6C2E99840936}"/>
              </a:ext>
            </a:extLst>
          </p:cNvPr>
          <p:cNvSpPr/>
          <p:nvPr/>
        </p:nvSpPr>
        <p:spPr>
          <a:xfrm>
            <a:off x="899592" y="1700808"/>
            <a:ext cx="7812868" cy="2677656"/>
          </a:xfrm>
          <a:prstGeom prst="rect">
            <a:avLst/>
          </a:prstGeom>
        </p:spPr>
        <p:txBody>
          <a:bodyPr wrap="square">
            <a:spAutoFit/>
          </a:bodyPr>
          <a:lstStyle/>
          <a:p>
            <a:r>
              <a:rPr lang="ja-JP" altLang="en-US" sz="2800" dirty="0">
                <a:latin typeface="メイリオ" panose="020B0604030504040204" pitchFamily="50" charset="-128"/>
                <a:ea typeface="メイリオ" panose="020B0604030504040204" pitchFamily="50" charset="-128"/>
              </a:rPr>
              <a:t>既存の運用を大きく変更することなく導入可能</a:t>
            </a:r>
            <a:endParaRPr lang="en-US" altLang="ja-JP" sz="2800" dirty="0">
              <a:latin typeface="メイリオ" panose="020B0604030504040204" pitchFamily="50" charset="-128"/>
              <a:ea typeface="メイリオ" panose="020B0604030504040204" pitchFamily="50" charset="-128"/>
            </a:endParaRPr>
          </a:p>
          <a:p>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ムダな集計作業を削減、働き方改革を実現</a:t>
            </a:r>
            <a:endParaRPr lang="en-US" altLang="ja-JP" sz="2800" dirty="0">
              <a:latin typeface="メイリオ" panose="020B0604030504040204" pitchFamily="50" charset="-128"/>
              <a:ea typeface="メイリオ" panose="020B0604030504040204" pitchFamily="50" charset="-128"/>
            </a:endParaRPr>
          </a:p>
          <a:p>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やるべき業務に集中し、</a:t>
            </a:r>
            <a:endParaRPr lang="en-US" altLang="ja-JP" sz="28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プロジェクトの品質向上、納期短縮に寄与</a:t>
            </a:r>
            <a:endParaRPr lang="en-US" altLang="ja-JP" sz="2800" dirty="0">
              <a:latin typeface="メイリオ" panose="020B0604030504040204" pitchFamily="50" charset="-128"/>
              <a:ea typeface="メイリオ" panose="020B0604030504040204" pitchFamily="50" charset="-128"/>
            </a:endParaRPr>
          </a:p>
        </p:txBody>
      </p:sp>
      <p:pic>
        <p:nvPicPr>
          <p:cNvPr id="1026" name="Picture 2" descr="Related image">
            <a:extLst>
              <a:ext uri="{FF2B5EF4-FFF2-40B4-BE49-F238E27FC236}">
                <a16:creationId xmlns:a16="http://schemas.microsoft.com/office/drawing/2014/main" id="{077D0D4E-9E16-4D28-9024-8F7155F1CD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402" y="1695364"/>
            <a:ext cx="587817" cy="5878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lated image">
            <a:extLst>
              <a:ext uri="{FF2B5EF4-FFF2-40B4-BE49-F238E27FC236}">
                <a16:creationId xmlns:a16="http://schemas.microsoft.com/office/drawing/2014/main" id="{0415EA36-5D45-446A-9869-D880147A44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402" y="2451819"/>
            <a:ext cx="587817" cy="5878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lated image">
            <a:extLst>
              <a:ext uri="{FF2B5EF4-FFF2-40B4-BE49-F238E27FC236}">
                <a16:creationId xmlns:a16="http://schemas.microsoft.com/office/drawing/2014/main" id="{2E5DBEF5-2D53-4026-8963-EE1522CB28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402" y="3262256"/>
            <a:ext cx="587817" cy="58781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CF862C92-A8B7-46BB-BB0D-EF3105E22D9B}"/>
              </a:ext>
            </a:extLst>
          </p:cNvPr>
          <p:cNvGrpSpPr/>
          <p:nvPr/>
        </p:nvGrpSpPr>
        <p:grpSpPr>
          <a:xfrm>
            <a:off x="1950837" y="5358471"/>
            <a:ext cx="5242326" cy="954107"/>
            <a:chOff x="1180043" y="4716776"/>
            <a:chExt cx="5242326" cy="954107"/>
          </a:xfrm>
        </p:grpSpPr>
        <p:pic>
          <p:nvPicPr>
            <p:cNvPr id="3" name="図 2">
              <a:extLst>
                <a:ext uri="{FF2B5EF4-FFF2-40B4-BE49-F238E27FC236}">
                  <a16:creationId xmlns:a16="http://schemas.microsoft.com/office/drawing/2014/main" id="{B9B4A7C5-BD77-40AA-B4CE-04406E531587}"/>
                </a:ext>
              </a:extLst>
            </p:cNvPr>
            <p:cNvPicPr>
              <a:picLocks noChangeAspect="1"/>
            </p:cNvPicPr>
            <p:nvPr/>
          </p:nvPicPr>
          <p:blipFill rotWithShape="1">
            <a:blip r:embed="rId3"/>
            <a:srcRect r="48671"/>
            <a:stretch/>
          </p:blipFill>
          <p:spPr>
            <a:xfrm>
              <a:off x="1180043" y="4716776"/>
              <a:ext cx="4886124" cy="954107"/>
            </a:xfrm>
            <a:prstGeom prst="rect">
              <a:avLst/>
            </a:prstGeom>
          </p:spPr>
        </p:pic>
        <p:pic>
          <p:nvPicPr>
            <p:cNvPr id="14" name="図 13">
              <a:extLst>
                <a:ext uri="{FF2B5EF4-FFF2-40B4-BE49-F238E27FC236}">
                  <a16:creationId xmlns:a16="http://schemas.microsoft.com/office/drawing/2014/main" id="{87A48681-BD78-4931-8498-61AAA6458617}"/>
                </a:ext>
              </a:extLst>
            </p:cNvPr>
            <p:cNvPicPr>
              <a:picLocks noChangeAspect="1"/>
            </p:cNvPicPr>
            <p:nvPr/>
          </p:nvPicPr>
          <p:blipFill rotWithShape="1">
            <a:blip r:embed="rId3"/>
            <a:srcRect l="96258"/>
            <a:stretch/>
          </p:blipFill>
          <p:spPr>
            <a:xfrm>
              <a:off x="6066167" y="4716776"/>
              <a:ext cx="356202" cy="954107"/>
            </a:xfrm>
            <a:prstGeom prst="rect">
              <a:avLst/>
            </a:prstGeom>
          </p:spPr>
        </p:pic>
      </p:grpSp>
      <p:sp>
        <p:nvSpPr>
          <p:cNvPr id="16" name="正方形/長方形 15">
            <a:extLst>
              <a:ext uri="{FF2B5EF4-FFF2-40B4-BE49-F238E27FC236}">
                <a16:creationId xmlns:a16="http://schemas.microsoft.com/office/drawing/2014/main" id="{E08D9AF7-EF97-48F3-A49B-D3A11072A379}"/>
              </a:ext>
            </a:extLst>
          </p:cNvPr>
          <p:cNvSpPr/>
          <p:nvPr/>
        </p:nvSpPr>
        <p:spPr>
          <a:xfrm>
            <a:off x="1115616" y="4890113"/>
            <a:ext cx="7812868" cy="400110"/>
          </a:xfrm>
          <a:prstGeom prst="rect">
            <a:avLst/>
          </a:prstGeom>
        </p:spPr>
        <p:txBody>
          <a:bodyPr wrap="square">
            <a:spAutoFit/>
          </a:bodyPr>
          <a:lstStyle/>
          <a:p>
            <a:r>
              <a:rPr lang="en-US" altLang="ja-JP" sz="2000" dirty="0">
                <a:latin typeface="メイリオ" panose="020B0604030504040204" pitchFamily="50" charset="-128"/>
                <a:ea typeface="メイリオ" panose="020B0604030504040204" pitchFamily="50" charset="-128"/>
              </a:rPr>
              <a:t>Web(</a:t>
            </a:r>
            <a:r>
              <a:rPr lang="ja-JP" altLang="en-US" sz="2000" dirty="0">
                <a:latin typeface="メイリオ" panose="020B0604030504040204" pitchFamily="50" charset="-128"/>
                <a:ea typeface="メイリオ" panose="020B0604030504040204" pitchFamily="50" charset="-128"/>
              </a:rPr>
              <a:t>無償トライアル・マニュアル</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などもご確認ください！</a:t>
            </a:r>
            <a:endParaRPr lang="en-US" altLang="ja-JP" sz="2000"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9260EAE5-794E-40F6-BA1B-96A664926F47}"/>
              </a:ext>
            </a:extLst>
          </p:cNvPr>
          <p:cNvSpPr/>
          <p:nvPr/>
        </p:nvSpPr>
        <p:spPr>
          <a:xfrm>
            <a:off x="2798221" y="5593088"/>
            <a:ext cx="4968552" cy="523220"/>
          </a:xfrm>
          <a:prstGeom prst="rect">
            <a:avLst/>
          </a:prstGeom>
        </p:spPr>
        <p:txBody>
          <a:bodyPr wrap="square">
            <a:spAutoFit/>
          </a:bodyPr>
          <a:lstStyle/>
          <a:p>
            <a:r>
              <a:rPr lang="en-US" altLang="ja-JP" sz="2800" dirty="0">
                <a:latin typeface="メイリオ" panose="020B0604030504040204" pitchFamily="50" charset="-128"/>
                <a:ea typeface="メイリオ" panose="020B0604030504040204" pitchFamily="50" charset="-128"/>
              </a:rPr>
              <a:t>CAT</a:t>
            </a:r>
            <a:r>
              <a:rPr lang="ja-JP" altLang="en-US" sz="2800" dirty="0">
                <a:latin typeface="メイリオ" panose="020B0604030504040204" pitchFamily="50" charset="-128"/>
                <a:ea typeface="メイリオ" panose="020B0604030504040204" pitchFamily="50" charset="-128"/>
              </a:rPr>
              <a:t>　テスト管理</a:t>
            </a:r>
            <a:endParaRPr lang="en-US" altLang="ja-JP" sz="280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21D7692E-4D60-45C6-9455-26679F155887}"/>
              </a:ext>
            </a:extLst>
          </p:cNvPr>
          <p:cNvSpPr/>
          <p:nvPr/>
        </p:nvSpPr>
        <p:spPr>
          <a:xfrm>
            <a:off x="827584" y="6217567"/>
            <a:ext cx="7056784" cy="307777"/>
          </a:xfrm>
          <a:prstGeom prst="rect">
            <a:avLst/>
          </a:prstGeom>
        </p:spPr>
        <p:txBody>
          <a:bodyPr wrap="square">
            <a:spAutoFit/>
          </a:bodyPr>
          <a:lstStyle/>
          <a:p>
            <a:pPr algn="ctr"/>
            <a:r>
              <a:rPr lang="en-US" altLang="ja-JP" sz="1400" dirty="0">
                <a:latin typeface="メイリオ" panose="020B0604030504040204" pitchFamily="50" charset="-128"/>
                <a:ea typeface="メイリオ" panose="020B0604030504040204" pitchFamily="50" charset="-128"/>
              </a:rPr>
              <a:t>https://www.catcloud.net/</a:t>
            </a:r>
          </a:p>
        </p:txBody>
      </p:sp>
    </p:spTree>
    <p:extLst>
      <p:ext uri="{BB962C8B-B14F-4D97-AF65-F5344CB8AC3E}">
        <p14:creationId xmlns:p14="http://schemas.microsoft.com/office/powerpoint/2010/main" val="425449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628800"/>
            <a:ext cx="9144000"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ctrTitle"/>
          </p:nvPr>
        </p:nvSpPr>
        <p:spPr/>
        <p:txBody>
          <a:bodyPr/>
          <a:lstStyle/>
          <a:p>
            <a:r>
              <a:rPr lang="en-US" altLang="ja-JP" dirty="0">
                <a:solidFill>
                  <a:schemeClr val="bg1"/>
                </a:solidFill>
              </a:rPr>
              <a:t>CAT</a:t>
            </a:r>
            <a:r>
              <a:rPr lang="ja-JP" altLang="en-US" dirty="0">
                <a:solidFill>
                  <a:schemeClr val="bg1"/>
                </a:solidFill>
              </a:rPr>
              <a:t>の主要機能 紹介</a:t>
            </a:r>
            <a:endParaRPr kumimoji="1" lang="ja-JP" altLang="en-US" dirty="0">
              <a:solidFill>
                <a:schemeClr val="bg1"/>
              </a:solidFill>
            </a:endParaRPr>
          </a:p>
        </p:txBody>
      </p:sp>
      <p:sp>
        <p:nvSpPr>
          <p:cNvPr id="4" name="スライド番号プレースホルダ 3"/>
          <p:cNvSpPr>
            <a:spLocks noGrp="1"/>
          </p:cNvSpPr>
          <p:nvPr>
            <p:ph type="sldNum" sz="quarter" idx="12"/>
          </p:nvPr>
        </p:nvSpPr>
        <p:spPr>
          <a:prstGeom prst="rect">
            <a:avLst/>
          </a:prstGeom>
        </p:spPr>
        <p:txBody>
          <a:bodyPr/>
          <a:lstStyle/>
          <a:p>
            <a:fld id="{84A2A8A2-6ECF-4426-91C3-1A663126F739}" type="slidenum">
              <a:rPr lang="ja-JP" altLang="en-US" smtClean="0"/>
              <a:pPr/>
              <a:t>26</a:t>
            </a:fld>
            <a:endParaRPr lang="ja-JP" altLang="en-US" dirty="0"/>
          </a:p>
        </p:txBody>
      </p:sp>
    </p:spTree>
    <p:extLst>
      <p:ext uri="{BB962C8B-B14F-4D97-AF65-F5344CB8AC3E}">
        <p14:creationId xmlns:p14="http://schemas.microsoft.com/office/powerpoint/2010/main" val="1122665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3"/>
          <a:srcRect t="6574" b="34476"/>
          <a:stretch/>
        </p:blipFill>
        <p:spPr>
          <a:xfrm>
            <a:off x="534177" y="1411132"/>
            <a:ext cx="6928047" cy="2354115"/>
          </a:xfrm>
          <a:prstGeom prst="rect">
            <a:avLst/>
          </a:prstGeom>
        </p:spPr>
      </p:pic>
      <p:sp>
        <p:nvSpPr>
          <p:cNvPr id="14" name="コンテンツ プレースホルダ 13"/>
          <p:cNvSpPr>
            <a:spLocks noGrp="1"/>
          </p:cNvSpPr>
          <p:nvPr>
            <p:ph idx="1"/>
          </p:nvPr>
        </p:nvSpPr>
        <p:spPr>
          <a:xfrm>
            <a:off x="251520" y="1038222"/>
            <a:ext cx="8640960" cy="446562"/>
          </a:xfrm>
        </p:spPr>
        <p:txBody>
          <a:bodyPr/>
          <a:lstStyle/>
          <a:p>
            <a:r>
              <a:rPr kumimoji="1" lang="ja-JP" altLang="en-US" dirty="0"/>
              <a:t>作成・編集に</a:t>
            </a:r>
            <a:r>
              <a:rPr kumimoji="1" lang="en-US" altLang="ja-JP" dirty="0"/>
              <a:t>Excel</a:t>
            </a:r>
            <a:r>
              <a:rPr kumimoji="1" lang="ja-JP" altLang="en-US" dirty="0"/>
              <a:t>不要！</a:t>
            </a:r>
          </a:p>
        </p:txBody>
      </p:sp>
      <p:sp>
        <p:nvSpPr>
          <p:cNvPr id="3" name="スライド番号プレースホルダ 3"/>
          <p:cNvSpPr txBox="1">
            <a:spLocks noGrp="1"/>
          </p:cNvSpPr>
          <p:nvPr>
            <p:ph type="sldNum" sz="quarter" idx="12"/>
          </p:nvPr>
        </p:nvSpPr>
        <p:spPr>
          <a:prstGeom prst="rect">
            <a:avLst/>
          </a:prstGeom>
          <a:noFill/>
          <a:ln>
            <a:noFill/>
          </a:ln>
        </p:spPr>
        <p:txBody>
          <a:bodyPr wrap="square" lIns="90000" tIns="45000" rIns="90000" bIns="45000" anchor="t"/>
          <a:lstStyle/>
          <a:p>
            <a:pPr lvl="0"/>
            <a:fld id="{2E7A4B37-DDDA-49B2-B43A-6AE8BE627B96}" type="slidenum">
              <a:rPr/>
              <a:pPr lvl="0"/>
              <a:t>27</a:t>
            </a:fld>
            <a:endParaRPr lang="en-US">
              <a:solidFill>
                <a:srgbClr val="000000"/>
              </a:solidFill>
              <a:latin typeface="Calibri" pitchFamily="18"/>
              <a:ea typeface="ＭＳ Ｐ明朝" pitchFamily="2"/>
              <a:cs typeface="Tahoma" pitchFamily="2"/>
            </a:endParaRPr>
          </a:p>
        </p:txBody>
      </p:sp>
      <p:sp>
        <p:nvSpPr>
          <p:cNvPr id="12" name="コンテンツ プレースホルダ 11"/>
          <p:cNvSpPr>
            <a:spLocks noGrp="1"/>
          </p:cNvSpPr>
          <p:nvPr>
            <p:ph sz="quarter" idx="13"/>
          </p:nvPr>
        </p:nvSpPr>
        <p:spPr/>
        <p:txBody>
          <a:bodyPr>
            <a:normAutofit/>
          </a:bodyPr>
          <a:lstStyle/>
          <a:p>
            <a:r>
              <a:rPr lang="ja-JP" altLang="en-US" sz="2800" dirty="0"/>
              <a:t>オンラインでケースの管理・修正が可能！</a:t>
            </a:r>
            <a:endParaRPr kumimoji="1" lang="ja-JP" altLang="en-US" sz="2800" dirty="0"/>
          </a:p>
        </p:txBody>
      </p:sp>
      <p:sp>
        <p:nvSpPr>
          <p:cNvPr id="13" name="テキスト ボックス 12"/>
          <p:cNvSpPr txBox="1"/>
          <p:nvPr/>
        </p:nvSpPr>
        <p:spPr>
          <a:xfrm>
            <a:off x="6510579" y="6629031"/>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33" name="テキスト ボックス 32"/>
          <p:cNvSpPr txBox="1"/>
          <p:nvPr/>
        </p:nvSpPr>
        <p:spPr>
          <a:xfrm>
            <a:off x="494973" y="3253185"/>
            <a:ext cx="1943161" cy="641030"/>
          </a:xfrm>
          <a:prstGeom prst="rect">
            <a:avLst/>
          </a:prstGeom>
          <a:solidFill>
            <a:srgbClr val="F8F8F8">
              <a:alpha val="45882"/>
            </a:srgb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Arial" pitchFamily="18"/>
                <a:ea typeface="ＭＳ Ｐゴシック" pitchFamily="2"/>
                <a:cs typeface="Mangal" pitchFamily="2"/>
              </a:rPr>
              <a:t>編集・移動・新規行</a:t>
            </a:r>
            <a:r>
              <a:rPr lang="ja-JP" altLang="en-US" sz="1100" dirty="0">
                <a:solidFill>
                  <a:srgbClr val="000000"/>
                </a:solidFill>
                <a:latin typeface="Arial" pitchFamily="18"/>
                <a:ea typeface="ＭＳ Ｐゴシック" pitchFamily="2"/>
                <a:cs typeface="Mangal" pitchFamily="2"/>
              </a:rPr>
              <a:t>追加等、</a:t>
            </a:r>
            <a:endParaRPr lang="en-US" altLang="ja-JP" sz="1100" dirty="0">
              <a:solidFill>
                <a:srgbClr val="000000"/>
              </a:solidFill>
              <a:latin typeface="Arial" pitchFamily="18"/>
              <a:ea typeface="ＭＳ Ｐゴシック" pitchFamily="2"/>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Arial" pitchFamily="18"/>
                <a:ea typeface="ＭＳ Ｐゴシック" pitchFamily="2"/>
                <a:cs typeface="Mangal" pitchFamily="2"/>
              </a:rPr>
              <a:t>ショートカットキーで迅速に</a:t>
            </a:r>
            <a:endParaRPr lang="en-US" altLang="ja-JP" sz="1100" dirty="0">
              <a:solidFill>
                <a:srgbClr val="000000"/>
              </a:solidFill>
              <a:latin typeface="Arial" pitchFamily="18"/>
              <a:ea typeface="ＭＳ Ｐゴシック" pitchFamily="2"/>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Arial" pitchFamily="18"/>
                <a:ea typeface="ＭＳ Ｐゴシック" pitchFamily="2"/>
                <a:cs typeface="Mangal" pitchFamily="2"/>
              </a:rPr>
              <a:t>編集できます</a:t>
            </a:r>
            <a:endParaRPr lang="en-US" altLang="ja-JP" sz="1100" b="0" i="0" u="none" strike="noStrike" kern="1200" dirty="0">
              <a:ln>
                <a:noFill/>
              </a:ln>
              <a:solidFill>
                <a:srgbClr val="000000"/>
              </a:solidFill>
              <a:latin typeface="Arial" pitchFamily="18"/>
              <a:ea typeface="ＭＳ Ｐゴシック" pitchFamily="2"/>
              <a:cs typeface="Mangal" pitchFamily="2"/>
            </a:endParaRPr>
          </a:p>
        </p:txBody>
      </p:sp>
      <p:sp>
        <p:nvSpPr>
          <p:cNvPr id="15" name="正方形/長方形 14"/>
          <p:cNvSpPr/>
          <p:nvPr/>
        </p:nvSpPr>
        <p:spPr>
          <a:xfrm>
            <a:off x="553985" y="1762979"/>
            <a:ext cx="6913615" cy="1396430"/>
          </a:xfrm>
          <a:prstGeom prst="rect">
            <a:avLst/>
          </a:prstGeom>
          <a:solidFill>
            <a:srgbClr val="000000">
              <a:alpha val="0"/>
            </a:srgbClr>
          </a:solid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
        <p:nvSpPr>
          <p:cNvPr id="23" name="テキスト ボックス 22"/>
          <p:cNvSpPr txBox="1"/>
          <p:nvPr/>
        </p:nvSpPr>
        <p:spPr>
          <a:xfrm>
            <a:off x="3997903" y="1031010"/>
            <a:ext cx="4247283" cy="357619"/>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a:solidFill>
                  <a:srgbClr val="FF0000"/>
                </a:solidFill>
              </a:defRPr>
            </a:pPr>
            <a:r>
              <a:rPr lang="en-US" altLang="ja-JP" sz="1600" b="1" dirty="0">
                <a:solidFill>
                  <a:srgbClr val="C00000"/>
                </a:solidFill>
                <a:latin typeface="Arial" pitchFamily="18"/>
                <a:ea typeface="ＭＳ Ｐゴシック" pitchFamily="2"/>
                <a:cs typeface="Mangal" pitchFamily="2"/>
              </a:rPr>
              <a:t>Excel</a:t>
            </a:r>
            <a:r>
              <a:rPr lang="ja-JP" altLang="en-US" sz="1600" b="1" dirty="0" err="1">
                <a:solidFill>
                  <a:srgbClr val="C00000"/>
                </a:solidFill>
                <a:latin typeface="Arial" pitchFamily="18"/>
                <a:ea typeface="ＭＳ Ｐゴシック" pitchFamily="2"/>
                <a:cs typeface="Mangal" pitchFamily="2"/>
              </a:rPr>
              <a:t>のように</a:t>
            </a:r>
            <a:r>
              <a:rPr lang="ja-JP" altLang="en-US" sz="1600" b="1" dirty="0">
                <a:solidFill>
                  <a:srgbClr val="C00000"/>
                </a:solidFill>
                <a:latin typeface="Arial" pitchFamily="18"/>
                <a:ea typeface="ＭＳ Ｐゴシック" pitchFamily="2"/>
                <a:cs typeface="Mangal" pitchFamily="2"/>
              </a:rPr>
              <a:t>テスト仕様書を作成・編集可能</a:t>
            </a:r>
            <a:endParaRPr lang="ja-JP" sz="1600" b="1" i="0" u="none" strike="noStrike" kern="1200" dirty="0">
              <a:ln>
                <a:noFill/>
              </a:ln>
              <a:solidFill>
                <a:srgbClr val="C00000"/>
              </a:solidFill>
              <a:latin typeface="Arial" pitchFamily="18"/>
              <a:ea typeface="ＭＳ Ｐゴシック" pitchFamily="2"/>
              <a:cs typeface="Mangal" pitchFamily="2"/>
            </a:endParaRPr>
          </a:p>
        </p:txBody>
      </p:sp>
      <p:pic>
        <p:nvPicPr>
          <p:cNvPr id="8" name="図 7"/>
          <p:cNvPicPr>
            <a:picLocks noChangeAspect="1"/>
          </p:cNvPicPr>
          <p:nvPr/>
        </p:nvPicPr>
        <p:blipFill rotWithShape="1">
          <a:blip r:embed="rId4"/>
          <a:srcRect t="14041" r="20134" b="57010"/>
          <a:stretch/>
        </p:blipFill>
        <p:spPr>
          <a:xfrm>
            <a:off x="3426066" y="4325448"/>
            <a:ext cx="5438629" cy="1136313"/>
          </a:xfrm>
          <a:prstGeom prst="rect">
            <a:avLst/>
          </a:prstGeom>
          <a:ln w="12700">
            <a:solidFill>
              <a:schemeClr val="tx1"/>
            </a:solidFill>
          </a:ln>
        </p:spPr>
      </p:pic>
      <p:sp>
        <p:nvSpPr>
          <p:cNvPr id="34" name="直線コネクタ 33"/>
          <p:cNvSpPr/>
          <p:nvPr/>
        </p:nvSpPr>
        <p:spPr>
          <a:xfrm flipH="1">
            <a:off x="1676399" y="2869136"/>
            <a:ext cx="196908" cy="368840"/>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
        <p:nvSpPr>
          <p:cNvPr id="18" name="正方形/長方形 17"/>
          <p:cNvSpPr/>
          <p:nvPr/>
        </p:nvSpPr>
        <p:spPr>
          <a:xfrm>
            <a:off x="3404914" y="4751790"/>
            <a:ext cx="5433262" cy="701427"/>
          </a:xfrm>
          <a:prstGeom prst="rect">
            <a:avLst/>
          </a:prstGeom>
          <a:solidFill>
            <a:srgbClr val="000000">
              <a:alpha val="0"/>
            </a:srgbClr>
          </a:solid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
        <p:nvSpPr>
          <p:cNvPr id="19" name="テキスト ボックス 18"/>
          <p:cNvSpPr txBox="1"/>
          <p:nvPr/>
        </p:nvSpPr>
        <p:spPr>
          <a:xfrm>
            <a:off x="4928505" y="3908318"/>
            <a:ext cx="2876320" cy="357619"/>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a:solidFill>
                  <a:srgbClr val="FF0000"/>
                </a:solidFill>
              </a:defRPr>
            </a:pPr>
            <a:r>
              <a:rPr lang="ja-JP" altLang="en-US" sz="1600" b="1" i="0" u="none" strike="noStrike" kern="1200" dirty="0">
                <a:ln>
                  <a:noFill/>
                </a:ln>
                <a:solidFill>
                  <a:srgbClr val="C00000"/>
                </a:solidFill>
                <a:latin typeface="Arial" pitchFamily="18"/>
                <a:ea typeface="ＭＳ Ｐゴシック" pitchFamily="2"/>
                <a:cs typeface="Mangal" pitchFamily="2"/>
              </a:rPr>
              <a:t>テストケース一覧</a:t>
            </a:r>
            <a:endParaRPr lang="ja-JP" sz="1600" b="1" i="0" u="none" strike="noStrike" kern="1200" dirty="0">
              <a:ln>
                <a:noFill/>
              </a:ln>
              <a:solidFill>
                <a:srgbClr val="C00000"/>
              </a:solidFill>
              <a:latin typeface="Arial" pitchFamily="18"/>
              <a:ea typeface="ＭＳ Ｐゴシック" pitchFamily="2"/>
              <a:cs typeface="Mangal" pitchFamily="2"/>
            </a:endParaRPr>
          </a:p>
        </p:txBody>
      </p:sp>
      <p:pic>
        <p:nvPicPr>
          <p:cNvPr id="20" name="図 19"/>
          <p:cNvPicPr>
            <a:picLocks noChangeAspect="1"/>
          </p:cNvPicPr>
          <p:nvPr/>
        </p:nvPicPr>
        <p:blipFill rotWithShape="1">
          <a:blip r:embed="rId5"/>
          <a:srcRect l="20960" t="20335" r="42346" b="50508"/>
          <a:stretch/>
        </p:blipFill>
        <p:spPr>
          <a:xfrm>
            <a:off x="7032904" y="2089507"/>
            <a:ext cx="1875618" cy="997363"/>
          </a:xfrm>
          <a:prstGeom prst="rect">
            <a:avLst/>
          </a:prstGeom>
          <a:ln>
            <a:solidFill>
              <a:srgbClr val="000000"/>
            </a:solidFill>
          </a:ln>
        </p:spPr>
      </p:pic>
      <p:sp>
        <p:nvSpPr>
          <p:cNvPr id="24" name="テキスト ボックス 23"/>
          <p:cNvSpPr txBox="1"/>
          <p:nvPr/>
        </p:nvSpPr>
        <p:spPr>
          <a:xfrm>
            <a:off x="7207293" y="3064680"/>
            <a:ext cx="1685187" cy="691236"/>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200" i="0" u="none" strike="noStrike" kern="1200" dirty="0">
                <a:ln>
                  <a:noFill/>
                </a:ln>
                <a:solidFill>
                  <a:srgbClr val="000000"/>
                </a:solidFill>
                <a:latin typeface="Arial" pitchFamily="18"/>
                <a:ea typeface="ＭＳ Ｐゴシック" pitchFamily="2"/>
                <a:cs typeface="Mangal" pitchFamily="2"/>
              </a:rPr>
              <a:t>既存</a:t>
            </a:r>
            <a:r>
              <a:rPr lang="en-US" altLang="ja-JP" sz="1200" dirty="0">
                <a:solidFill>
                  <a:srgbClr val="000000"/>
                </a:solidFill>
                <a:latin typeface="Arial" pitchFamily="18"/>
                <a:ea typeface="ＭＳ Ｐゴシック" pitchFamily="2"/>
                <a:cs typeface="Mangal" pitchFamily="2"/>
              </a:rPr>
              <a:t>Excel</a:t>
            </a:r>
            <a:r>
              <a:rPr lang="ja-JP" altLang="en-US" sz="1200" dirty="0">
                <a:solidFill>
                  <a:srgbClr val="000000"/>
                </a:solidFill>
                <a:latin typeface="Arial" pitchFamily="18"/>
                <a:ea typeface="ＭＳ Ｐゴシック" pitchFamily="2"/>
                <a:cs typeface="Mangal" pitchFamily="2"/>
              </a:rPr>
              <a:t>からも</a:t>
            </a:r>
            <a:endParaRPr lang="en-US" altLang="ja-JP" sz="1200" dirty="0">
              <a:solidFill>
                <a:srgbClr val="000000"/>
              </a:solidFill>
              <a:latin typeface="Arial" pitchFamily="18"/>
              <a:ea typeface="ＭＳ Ｐゴシック" pitchFamily="2"/>
              <a:cs typeface="Mangal" pitchFamily="2"/>
            </a:endParaRPr>
          </a:p>
          <a:p>
            <a:pPr marL="0" marR="0" lvl="0" indent="0" algn="ctr" rtl="0" hangingPunct="0">
              <a:lnSpc>
                <a:spcPct val="100000"/>
              </a:lnSpc>
              <a:spcBef>
                <a:spcPts val="0"/>
              </a:spcBef>
              <a:spcAft>
                <a:spcPts val="0"/>
              </a:spcAft>
              <a:buNone/>
              <a:tabLst/>
              <a:defRPr>
                <a:solidFill>
                  <a:srgbClr val="FF0000"/>
                </a:solidFill>
              </a:defRPr>
            </a:pPr>
            <a:r>
              <a:rPr lang="en-US" altLang="ja-JP" sz="1200" dirty="0" err="1">
                <a:solidFill>
                  <a:srgbClr val="000000"/>
                </a:solidFill>
                <a:latin typeface="Arial" pitchFamily="18"/>
                <a:ea typeface="ＭＳ Ｐゴシック" pitchFamily="2"/>
                <a:cs typeface="Mangal" pitchFamily="2"/>
              </a:rPr>
              <a:t>Drag&amp;Drop</a:t>
            </a:r>
            <a:r>
              <a:rPr lang="ja-JP" altLang="en-US" sz="1200" dirty="0">
                <a:solidFill>
                  <a:srgbClr val="000000"/>
                </a:solidFill>
                <a:latin typeface="Arial" pitchFamily="18"/>
                <a:ea typeface="ＭＳ Ｐゴシック" pitchFamily="2"/>
                <a:cs typeface="Mangal" pitchFamily="2"/>
              </a:rPr>
              <a:t>で</a:t>
            </a:r>
            <a:endParaRPr lang="en-US" altLang="ja-JP" sz="1200" dirty="0">
              <a:solidFill>
                <a:srgbClr val="000000"/>
              </a:solidFill>
              <a:latin typeface="Arial" pitchFamily="18"/>
              <a:ea typeface="ＭＳ Ｐゴシック" pitchFamily="2"/>
              <a:cs typeface="Mangal" pitchFamily="2"/>
            </a:endParaRPr>
          </a:p>
          <a:p>
            <a:pPr marL="0" marR="0" lvl="0" indent="0" algn="ctr" rtl="0" hangingPunct="0">
              <a:lnSpc>
                <a:spcPct val="100000"/>
              </a:lnSpc>
              <a:spcBef>
                <a:spcPts val="0"/>
              </a:spcBef>
              <a:spcAft>
                <a:spcPts val="0"/>
              </a:spcAft>
              <a:buNone/>
              <a:tabLst/>
              <a:defRPr>
                <a:solidFill>
                  <a:srgbClr val="FF0000"/>
                </a:solidFill>
              </a:defRPr>
            </a:pPr>
            <a:r>
              <a:rPr lang="ja-JP" altLang="en-US" sz="1200" i="0" u="none" strike="noStrike" kern="1200" dirty="0">
                <a:ln>
                  <a:noFill/>
                </a:ln>
                <a:solidFill>
                  <a:srgbClr val="000000"/>
                </a:solidFill>
                <a:latin typeface="Arial" pitchFamily="18"/>
                <a:ea typeface="ＭＳ Ｐゴシック" pitchFamily="2"/>
                <a:cs typeface="Mangal" pitchFamily="2"/>
              </a:rPr>
              <a:t>すぐに登録</a:t>
            </a:r>
            <a:endParaRPr lang="ja-JP" sz="1200" i="0" u="none" strike="noStrike" kern="1200" dirty="0">
              <a:ln>
                <a:noFill/>
              </a:ln>
              <a:solidFill>
                <a:srgbClr val="000000"/>
              </a:solidFill>
              <a:latin typeface="Arial" pitchFamily="18"/>
              <a:ea typeface="ＭＳ Ｐゴシック" pitchFamily="2"/>
              <a:cs typeface="Mangal" pitchFamily="2"/>
            </a:endParaRPr>
          </a:p>
        </p:txBody>
      </p:sp>
      <p:cxnSp>
        <p:nvCxnSpPr>
          <p:cNvPr id="26" name="直線矢印コネクタ 25"/>
          <p:cNvCxnSpPr/>
          <p:nvPr/>
        </p:nvCxnSpPr>
        <p:spPr>
          <a:xfrm flipH="1" flipV="1">
            <a:off x="7482032" y="2546612"/>
            <a:ext cx="339162" cy="21015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図 16"/>
          <p:cNvPicPr>
            <a:picLocks noChangeAspect="1"/>
          </p:cNvPicPr>
          <p:nvPr/>
        </p:nvPicPr>
        <p:blipFill>
          <a:blip r:embed="rId6"/>
          <a:stretch>
            <a:fillRect/>
          </a:stretch>
        </p:blipFill>
        <p:spPr>
          <a:xfrm>
            <a:off x="491369" y="4310617"/>
            <a:ext cx="2566968" cy="1182407"/>
          </a:xfrm>
          <a:prstGeom prst="rect">
            <a:avLst/>
          </a:prstGeom>
          <a:ln w="12700">
            <a:solidFill>
              <a:srgbClr val="000000"/>
            </a:solidFill>
          </a:ln>
        </p:spPr>
      </p:pic>
      <p:sp>
        <p:nvSpPr>
          <p:cNvPr id="22" name="テキスト ボックス 21">
            <a:extLst>
              <a:ext uri="{FF2B5EF4-FFF2-40B4-BE49-F238E27FC236}">
                <a16:creationId xmlns:a16="http://schemas.microsoft.com/office/drawing/2014/main" id="{00A2731A-B66A-492C-AC2C-3513BD2366FC}"/>
              </a:ext>
            </a:extLst>
          </p:cNvPr>
          <p:cNvSpPr txBox="1"/>
          <p:nvPr/>
        </p:nvSpPr>
        <p:spPr>
          <a:xfrm>
            <a:off x="553985" y="5588911"/>
            <a:ext cx="2217815" cy="457646"/>
          </a:xfrm>
          <a:prstGeom prst="rect">
            <a:avLst/>
          </a:prstGeom>
          <a:solidFill>
            <a:srgbClr val="F8F8F8">
              <a:alpha val="45882"/>
            </a:srgb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Arial" pitchFamily="18"/>
                <a:ea typeface="ＭＳ Ｐゴシック" pitchFamily="2"/>
                <a:cs typeface="Mangal" pitchFamily="2"/>
              </a:rPr>
              <a:t>登録時点からの変更履歴の確認、前バージョンの取得ができます</a:t>
            </a:r>
            <a:endParaRPr lang="en-US" altLang="ja-JP" sz="1100" b="0" i="0" u="none" strike="noStrike" kern="1200" dirty="0">
              <a:ln>
                <a:noFill/>
              </a:ln>
              <a:solidFill>
                <a:srgbClr val="000000"/>
              </a:solidFill>
              <a:latin typeface="Arial" pitchFamily="18"/>
              <a:ea typeface="ＭＳ Ｐゴシック" pitchFamily="2"/>
              <a:cs typeface="Mangal" pitchFamily="2"/>
            </a:endParaRPr>
          </a:p>
        </p:txBody>
      </p:sp>
      <p:sp>
        <p:nvSpPr>
          <p:cNvPr id="27" name="テキスト ボックス 26">
            <a:extLst>
              <a:ext uri="{FF2B5EF4-FFF2-40B4-BE49-F238E27FC236}">
                <a16:creationId xmlns:a16="http://schemas.microsoft.com/office/drawing/2014/main" id="{FEDE0FA8-1318-4CB3-BA7E-12EF69761826}"/>
              </a:ext>
            </a:extLst>
          </p:cNvPr>
          <p:cNvSpPr txBox="1"/>
          <p:nvPr/>
        </p:nvSpPr>
        <p:spPr>
          <a:xfrm>
            <a:off x="1078337" y="3908318"/>
            <a:ext cx="1980000" cy="357619"/>
          </a:xfrm>
          <a:prstGeom prst="rect">
            <a:avLst/>
          </a:prstGeom>
          <a:solidFill>
            <a:schemeClr val="bg1">
              <a:alpha val="80000"/>
            </a:schemeClr>
          </a:solidFill>
          <a:ln>
            <a:noFill/>
          </a:ln>
        </p:spPr>
        <p:txBody>
          <a:bodyPr vert="horz"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a:solidFill>
                  <a:srgbClr val="FF0000"/>
                </a:solidFill>
              </a:defRPr>
            </a:pPr>
            <a:r>
              <a:rPr lang="ja-JP" altLang="en-US" sz="1600" b="1" i="0" u="none" strike="noStrike" kern="1200" dirty="0">
                <a:ln>
                  <a:noFill/>
                </a:ln>
                <a:solidFill>
                  <a:srgbClr val="C00000"/>
                </a:solidFill>
                <a:latin typeface="Arial" pitchFamily="18"/>
                <a:ea typeface="ＭＳ Ｐゴシック" pitchFamily="2"/>
                <a:cs typeface="Mangal" pitchFamily="2"/>
              </a:rPr>
              <a:t>バージョン管理</a:t>
            </a:r>
            <a:endParaRPr lang="ja-JP" sz="1600" b="1" i="0" u="none" strike="noStrike" kern="1200" dirty="0">
              <a:ln>
                <a:noFill/>
              </a:ln>
              <a:solidFill>
                <a:srgbClr val="C00000"/>
              </a:solidFill>
              <a:latin typeface="Arial" pitchFamily="18"/>
              <a:ea typeface="ＭＳ Ｐゴシック" pitchFamily="2"/>
              <a:cs typeface="Mangal" pitchFamily="2"/>
            </a:endParaRPr>
          </a:p>
        </p:txBody>
      </p:sp>
      <p:sp>
        <p:nvSpPr>
          <p:cNvPr id="29" name="テキスト ボックス 28">
            <a:extLst>
              <a:ext uri="{FF2B5EF4-FFF2-40B4-BE49-F238E27FC236}">
                <a16:creationId xmlns:a16="http://schemas.microsoft.com/office/drawing/2014/main" id="{1883915B-FC0D-498F-A5AA-93097821D271}"/>
              </a:ext>
            </a:extLst>
          </p:cNvPr>
          <p:cNvSpPr txBox="1"/>
          <p:nvPr/>
        </p:nvSpPr>
        <p:spPr>
          <a:xfrm>
            <a:off x="4531069" y="5588911"/>
            <a:ext cx="3255708" cy="457646"/>
          </a:xfrm>
          <a:prstGeom prst="rect">
            <a:avLst/>
          </a:prstGeom>
          <a:solidFill>
            <a:srgbClr val="F8F8F8">
              <a:alpha val="45882"/>
            </a:srgb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Arial" pitchFamily="18"/>
                <a:ea typeface="ＭＳ Ｐゴシック" pitchFamily="2"/>
                <a:cs typeface="Mangal" pitchFamily="2"/>
              </a:rPr>
              <a:t>テストの担当者や進捗、その他テストのプロパティ項目を一覧で表示します</a:t>
            </a:r>
            <a:endParaRPr lang="en-US" altLang="ja-JP" sz="1100" b="0" i="0" u="none" strike="noStrike" kern="1200" dirty="0">
              <a:ln>
                <a:noFill/>
              </a:ln>
              <a:solidFill>
                <a:srgbClr val="000000"/>
              </a:solidFill>
              <a:latin typeface="Arial" pitchFamily="18"/>
              <a:ea typeface="ＭＳ Ｐゴシック" pitchFamily="2"/>
              <a:cs typeface="Mangal" pitchFamily="2"/>
            </a:endParaRPr>
          </a:p>
        </p:txBody>
      </p:sp>
    </p:spTree>
    <p:extLst>
      <p:ext uri="{BB962C8B-B14F-4D97-AF65-F5344CB8AC3E}">
        <p14:creationId xmlns:p14="http://schemas.microsoft.com/office/powerpoint/2010/main" val="57770940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3"/>
          <a:stretch>
            <a:fillRect/>
          </a:stretch>
        </p:blipFill>
        <p:spPr>
          <a:xfrm>
            <a:off x="3152702" y="1881442"/>
            <a:ext cx="4859945" cy="3154616"/>
          </a:xfrm>
          <a:prstGeom prst="rect">
            <a:avLst/>
          </a:prstGeom>
        </p:spPr>
      </p:pic>
      <p:sp>
        <p:nvSpPr>
          <p:cNvPr id="15" name="正方形/長方形 14"/>
          <p:cNvSpPr/>
          <p:nvPr/>
        </p:nvSpPr>
        <p:spPr>
          <a:xfrm>
            <a:off x="3139185" y="2087592"/>
            <a:ext cx="4857502" cy="2674189"/>
          </a:xfrm>
          <a:prstGeom prst="rect">
            <a:avLst/>
          </a:prstGeom>
          <a:no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14" name="テキスト ボックス 13"/>
          <p:cNvSpPr txBox="1"/>
          <p:nvPr/>
        </p:nvSpPr>
        <p:spPr>
          <a:xfrm>
            <a:off x="4556669" y="1459241"/>
            <a:ext cx="2052008"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テスト実施状況</a:t>
            </a: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表示</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pic>
        <p:nvPicPr>
          <p:cNvPr id="27" name="図 26"/>
          <p:cNvPicPr>
            <a:picLocks noChangeAspect="1"/>
          </p:cNvPicPr>
          <p:nvPr/>
        </p:nvPicPr>
        <p:blipFill rotWithShape="1">
          <a:blip r:embed="rId4"/>
          <a:srcRect t="12851" r="51420" b="29098"/>
          <a:stretch/>
        </p:blipFill>
        <p:spPr>
          <a:xfrm>
            <a:off x="209203" y="2376349"/>
            <a:ext cx="2746836" cy="2063482"/>
          </a:xfrm>
          <a:prstGeom prst="rect">
            <a:avLst/>
          </a:prstGeom>
        </p:spPr>
      </p:pic>
      <p:sp>
        <p:nvSpPr>
          <p:cNvPr id="2" name="コンテンツ プレースホルダー 1"/>
          <p:cNvSpPr>
            <a:spLocks noGrp="1"/>
          </p:cNvSpPr>
          <p:nvPr>
            <p:ph idx="1"/>
          </p:nvPr>
        </p:nvSpPr>
        <p:spPr>
          <a:xfrm>
            <a:off x="251520" y="1038222"/>
            <a:ext cx="8640960" cy="446562"/>
          </a:xfrm>
        </p:spPr>
        <p:txBody>
          <a:bodyPr>
            <a:normAutofit/>
          </a:bodyPr>
          <a:lstStyle/>
          <a:p>
            <a:r>
              <a:rPr kumimoji="1" lang="ja-JP" altLang="en-US" dirty="0"/>
              <a:t>テスターはテスト実行画面を見ながらテスト実行に集中</a:t>
            </a:r>
          </a:p>
        </p:txBody>
      </p:sp>
      <p:sp>
        <p:nvSpPr>
          <p:cNvPr id="3" name="スライド番号プレースホルダー 2"/>
          <p:cNvSpPr>
            <a:spLocks noGrp="1"/>
          </p:cNvSpPr>
          <p:nvPr>
            <p:ph type="sldNum" sz="quarter" idx="12"/>
          </p:nvPr>
        </p:nvSpPr>
        <p:spPr>
          <a:xfrm>
            <a:off x="4273886" y="6352300"/>
            <a:ext cx="2133600" cy="365125"/>
          </a:xfrm>
        </p:spPr>
        <p:txBody>
          <a:bodyPr/>
          <a:lstStyle/>
          <a:p>
            <a:fld id="{84A2A8A2-6ECF-4426-91C3-1A663126F739}" type="slidenum">
              <a:rPr lang="ja-JP" altLang="en-US" smtClean="0"/>
              <a:pPr/>
              <a:t>28</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テスト実行機能（実行画面）</a:t>
            </a:r>
          </a:p>
        </p:txBody>
      </p:sp>
      <p:sp>
        <p:nvSpPr>
          <p:cNvPr id="7" name="テキスト ボックス 6"/>
          <p:cNvSpPr txBox="1"/>
          <p:nvPr/>
        </p:nvSpPr>
        <p:spPr>
          <a:xfrm>
            <a:off x="759652" y="1459241"/>
            <a:ext cx="1980000" cy="490988"/>
          </a:xfrm>
          <a:prstGeom prst="rect">
            <a:avLst/>
          </a:prstGeom>
          <a:solidFill>
            <a:schemeClr val="bg1">
              <a:alpha val="80000"/>
            </a:schemeClr>
          </a:solidFill>
          <a:ln>
            <a:noFill/>
          </a:ln>
        </p:spPr>
        <p:txBody>
          <a:bodyPr vert="horz"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テストケース一覧</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8" name="テキスト ボックス 7"/>
          <p:cNvSpPr txBox="1"/>
          <p:nvPr/>
        </p:nvSpPr>
        <p:spPr>
          <a:xfrm>
            <a:off x="301735" y="4569376"/>
            <a:ext cx="1075168" cy="916105"/>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defRPr sz="1100">
                <a:solidFill>
                  <a:srgbClr val="000000"/>
                </a:solidFill>
              </a:defRPr>
            </a:pPr>
            <a:r>
              <a:rPr lang="ja-JP" altLang="en-US" sz="1100" b="1" u="sng" dirty="0">
                <a:solidFill>
                  <a:srgbClr val="000000"/>
                </a:solidFill>
                <a:latin typeface="メイリオ" panose="020B0604030504040204" pitchFamily="50" charset="-128"/>
                <a:ea typeface="メイリオ" panose="020B0604030504040204" pitchFamily="50" charset="-128"/>
                <a:cs typeface="Mangal" pitchFamily="2"/>
              </a:rPr>
              <a:t>仕様書一覧</a:t>
            </a:r>
            <a:endParaRPr lang="en-US" altLang="ja-JP" sz="1100" b="1" u="sng" dirty="0">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自分が担当の</a:t>
            </a:r>
            <a:br>
              <a:rPr lang="en-US" altLang="ja-JP" sz="1100" dirty="0">
                <a:solidFill>
                  <a:srgbClr val="000000"/>
                </a:solidFill>
                <a:latin typeface="メイリオ" panose="020B0604030504040204" pitchFamily="50" charset="-128"/>
                <a:ea typeface="メイリオ" panose="020B0604030504040204" pitchFamily="50" charset="-128"/>
                <a:cs typeface="Mangal" pitchFamily="2"/>
              </a:rPr>
            </a:b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テストを実行</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9" name="直線コネクタ 8"/>
          <p:cNvSpPr/>
          <p:nvPr/>
        </p:nvSpPr>
        <p:spPr>
          <a:xfrm flipH="1">
            <a:off x="1319219" y="3872821"/>
            <a:ext cx="563434" cy="870115"/>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11" name="直線コネクタ 10"/>
          <p:cNvSpPr/>
          <p:nvPr/>
        </p:nvSpPr>
        <p:spPr>
          <a:xfrm flipV="1">
            <a:off x="2843808" y="4558843"/>
            <a:ext cx="763621" cy="244892"/>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12" name="テキスト ボックス 11"/>
          <p:cNvSpPr txBox="1"/>
          <p:nvPr/>
        </p:nvSpPr>
        <p:spPr>
          <a:xfrm>
            <a:off x="1618126" y="4578005"/>
            <a:ext cx="2278764" cy="916105"/>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b="1" u="sng" dirty="0">
                <a:solidFill>
                  <a:srgbClr val="000000"/>
                </a:solidFill>
                <a:latin typeface="メイリオ" panose="020B0604030504040204" pitchFamily="50" charset="-128"/>
                <a:ea typeface="メイリオ" panose="020B0604030504040204" pitchFamily="50" charset="-128"/>
                <a:cs typeface="Mangal" pitchFamily="2"/>
              </a:rPr>
              <a:t>変更履歴</a:t>
            </a:r>
            <a:endParaRPr lang="en-US" altLang="ja-JP" sz="1100" b="1" u="sng" dirty="0">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行ごとに変更履歴を</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確認可能</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16" name="テキスト ボックス 15"/>
          <p:cNvSpPr txBox="1"/>
          <p:nvPr/>
        </p:nvSpPr>
        <p:spPr>
          <a:xfrm>
            <a:off x="7991656" y="2421108"/>
            <a:ext cx="1188480" cy="641030"/>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OK/NG</a:t>
            </a: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を</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クリックで変更</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17" name="直線コネクタ 16"/>
          <p:cNvSpPr/>
          <p:nvPr/>
        </p:nvSpPr>
        <p:spPr>
          <a:xfrm>
            <a:off x="7470475" y="2648309"/>
            <a:ext cx="394086" cy="87270"/>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18" name="直線コネクタ 17"/>
          <p:cNvSpPr/>
          <p:nvPr/>
        </p:nvSpPr>
        <p:spPr>
          <a:xfrm>
            <a:off x="7164288" y="3486064"/>
            <a:ext cx="906012" cy="413098"/>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19" name="テキスト ボックス 18"/>
          <p:cNvSpPr txBox="1"/>
          <p:nvPr/>
        </p:nvSpPr>
        <p:spPr>
          <a:xfrm>
            <a:off x="8047150" y="3608590"/>
            <a:ext cx="1188480" cy="641030"/>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障害報告</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ファイル</a:t>
            </a:r>
            <a:r>
              <a:rPr lang="en-US" altLang="ja-JP" sz="1100" dirty="0">
                <a:solidFill>
                  <a:srgbClr val="000000"/>
                </a:solidFill>
                <a:latin typeface="メイリオ" panose="020B0604030504040204" pitchFamily="50" charset="-128"/>
                <a:ea typeface="メイリオ" panose="020B0604030504040204" pitchFamily="50" charset="-128"/>
                <a:cs typeface="Mangal" pitchFamily="2"/>
              </a:rPr>
              <a:t>UP</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20" name="直線コネクタ 19"/>
          <p:cNvSpPr/>
          <p:nvPr/>
        </p:nvSpPr>
        <p:spPr>
          <a:xfrm flipV="1">
            <a:off x="4854729" y="1835608"/>
            <a:ext cx="2455933" cy="292319"/>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21" name="テキスト ボックス 20"/>
          <p:cNvSpPr txBox="1"/>
          <p:nvPr/>
        </p:nvSpPr>
        <p:spPr>
          <a:xfrm>
            <a:off x="7011853" y="1165415"/>
            <a:ext cx="1726203" cy="641030"/>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仕様書内で</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シートを分割して管理</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25" name="テキスト ボックス 24"/>
          <p:cNvSpPr txBox="1"/>
          <p:nvPr/>
        </p:nvSpPr>
        <p:spPr>
          <a:xfrm>
            <a:off x="6412214" y="6597352"/>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29" name="直線コネクタ 28"/>
          <p:cNvSpPr/>
          <p:nvPr/>
        </p:nvSpPr>
        <p:spPr>
          <a:xfrm>
            <a:off x="6732241" y="4208158"/>
            <a:ext cx="1173310" cy="385969"/>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30" name="テキスト ボックス 29"/>
          <p:cNvSpPr txBox="1"/>
          <p:nvPr/>
        </p:nvSpPr>
        <p:spPr>
          <a:xfrm>
            <a:off x="8052041" y="4372146"/>
            <a:ext cx="1188480" cy="641030"/>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Excel</a:t>
            </a: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と同等の操作性</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pic>
        <p:nvPicPr>
          <p:cNvPr id="24" name="図 23"/>
          <p:cNvPicPr>
            <a:picLocks noChangeAspect="1"/>
          </p:cNvPicPr>
          <p:nvPr/>
        </p:nvPicPr>
        <p:blipFill rotWithShape="1">
          <a:blip r:embed="rId5"/>
          <a:srcRect l="11337" t="9975" r="11213" b="32960"/>
          <a:stretch/>
        </p:blipFill>
        <p:spPr>
          <a:xfrm>
            <a:off x="4182795" y="4790180"/>
            <a:ext cx="3293603" cy="1525608"/>
          </a:xfrm>
          <a:prstGeom prst="rect">
            <a:avLst/>
          </a:prstGeom>
          <a:noFill/>
          <a:ln w="9525">
            <a:solidFill>
              <a:schemeClr val="tx1"/>
            </a:solidFill>
          </a:ln>
        </p:spPr>
      </p:pic>
      <p:sp>
        <p:nvSpPr>
          <p:cNvPr id="28" name="テキスト ボックス 27"/>
          <p:cNvSpPr txBox="1"/>
          <p:nvPr/>
        </p:nvSpPr>
        <p:spPr>
          <a:xfrm>
            <a:off x="7647760" y="5322172"/>
            <a:ext cx="2555775" cy="916105"/>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テストの実行状況を</a:t>
            </a:r>
            <a:endParaRPr lang="en-US" altLang="ja-JP" sz="1100" dirty="0">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仕様書・シート・</a:t>
            </a:r>
            <a:endParaRPr lang="en-US" altLang="ja-JP" sz="1100" dirty="0">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環境ごとに表示</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31" name="直線コネクタ 30"/>
          <p:cNvSpPr/>
          <p:nvPr/>
        </p:nvSpPr>
        <p:spPr>
          <a:xfrm>
            <a:off x="7084619" y="5544250"/>
            <a:ext cx="509807" cy="67315"/>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34" name="正方形/長方形 33"/>
          <p:cNvSpPr/>
          <p:nvPr/>
        </p:nvSpPr>
        <p:spPr>
          <a:xfrm>
            <a:off x="1782947" y="3388499"/>
            <a:ext cx="631294" cy="281132"/>
          </a:xfrm>
          <a:prstGeom prst="rect">
            <a:avLst/>
          </a:prstGeom>
          <a:no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35" name="上カーブ矢印 34"/>
          <p:cNvSpPr/>
          <p:nvPr/>
        </p:nvSpPr>
        <p:spPr>
          <a:xfrm rot="1006830">
            <a:off x="2294646" y="3890562"/>
            <a:ext cx="1290594" cy="344067"/>
          </a:xfrm>
          <a:prstGeom prst="curvedUp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411033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3"/>
          <a:srcRect b="17005"/>
          <a:stretch/>
        </p:blipFill>
        <p:spPr>
          <a:xfrm>
            <a:off x="1218636" y="1510126"/>
            <a:ext cx="6809747" cy="3552994"/>
          </a:xfrm>
          <a:prstGeom prst="rect">
            <a:avLst/>
          </a:prstGeom>
        </p:spPr>
      </p:pic>
      <p:sp>
        <p:nvSpPr>
          <p:cNvPr id="2" name="コンテンツ プレースホルダー 1"/>
          <p:cNvSpPr>
            <a:spLocks noGrp="1"/>
          </p:cNvSpPr>
          <p:nvPr>
            <p:ph idx="1"/>
          </p:nvPr>
        </p:nvSpPr>
        <p:spPr>
          <a:xfrm>
            <a:off x="251520" y="1038222"/>
            <a:ext cx="8640960" cy="374554"/>
          </a:xfrm>
        </p:spPr>
        <p:txBody>
          <a:bodyPr>
            <a:normAutofit lnSpcReduction="10000"/>
          </a:bodyPr>
          <a:lstStyle/>
          <a:p>
            <a:r>
              <a:rPr kumimoji="1" lang="ja-JP" altLang="en-US" dirty="0"/>
              <a:t>複数のテスト仕様書内のキーワードを一括検索</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29</a:t>
            </a:fld>
            <a:endParaRPr lang="ja-JP" altLang="en-US" dirty="0"/>
          </a:p>
        </p:txBody>
      </p:sp>
      <p:sp>
        <p:nvSpPr>
          <p:cNvPr id="5" name="コンテンツ プレースホルダー 3"/>
          <p:cNvSpPr>
            <a:spLocks noGrp="1"/>
          </p:cNvSpPr>
          <p:nvPr>
            <p:ph sz="quarter" idx="13"/>
          </p:nvPr>
        </p:nvSpPr>
        <p:spPr>
          <a:xfrm>
            <a:off x="261864" y="476672"/>
            <a:ext cx="8208912" cy="458695"/>
          </a:xfrm>
        </p:spPr>
        <p:txBody>
          <a:bodyPr>
            <a:noAutofit/>
          </a:bodyPr>
          <a:lstStyle/>
          <a:p>
            <a:r>
              <a:rPr kumimoji="1" lang="ja-JP" altLang="en-US" sz="2800" dirty="0"/>
              <a:t>テスト実行機能（</a:t>
            </a:r>
            <a:r>
              <a:rPr lang="ja-JP" altLang="en-US" sz="2800" dirty="0"/>
              <a:t>検索画面</a:t>
            </a:r>
            <a:r>
              <a:rPr kumimoji="1" lang="ja-JP" altLang="en-US" sz="2800" dirty="0"/>
              <a:t>）</a:t>
            </a:r>
          </a:p>
        </p:txBody>
      </p:sp>
      <p:sp>
        <p:nvSpPr>
          <p:cNvPr id="7" name="正方形/長方形 6"/>
          <p:cNvSpPr/>
          <p:nvPr/>
        </p:nvSpPr>
        <p:spPr>
          <a:xfrm>
            <a:off x="1211579" y="2073121"/>
            <a:ext cx="6858001" cy="3021313"/>
          </a:xfrm>
          <a:prstGeom prst="rect">
            <a:avLst/>
          </a:prstGeom>
          <a:no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
        <p:nvSpPr>
          <p:cNvPr id="8" name="テキスト ボックス 7"/>
          <p:cNvSpPr txBox="1"/>
          <p:nvPr/>
        </p:nvSpPr>
        <p:spPr>
          <a:xfrm>
            <a:off x="626180" y="1349214"/>
            <a:ext cx="2016224"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検索ウインドウ</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9" name="テキスト ボックス 8"/>
          <p:cNvSpPr txBox="1"/>
          <p:nvPr/>
        </p:nvSpPr>
        <p:spPr>
          <a:xfrm>
            <a:off x="48988" y="3180008"/>
            <a:ext cx="1044816" cy="641030"/>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検索結果を</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一覧で表示</a:t>
            </a:r>
            <a:endParaRPr 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10" name="直線コネクタ 9"/>
          <p:cNvSpPr/>
          <p:nvPr/>
        </p:nvSpPr>
        <p:spPr>
          <a:xfrm flipH="1">
            <a:off x="945548" y="3482029"/>
            <a:ext cx="530107" cy="151248"/>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
        <p:nvSpPr>
          <p:cNvPr id="11" name="テキスト ボックス 10"/>
          <p:cNvSpPr txBox="1"/>
          <p:nvPr/>
        </p:nvSpPr>
        <p:spPr>
          <a:xfrm>
            <a:off x="33749" y="2042511"/>
            <a:ext cx="1044816" cy="916105"/>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仕様書一覧</a:t>
            </a:r>
            <a:endParaRPr lang="en-US" altLang="ja-JP" sz="1100" dirty="0">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からすぐに</a:t>
            </a:r>
            <a:endParaRPr lang="en-US" altLang="ja-JP" sz="1100" dirty="0">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横断検索</a:t>
            </a:r>
            <a:endParaRPr 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12" name="直線コネクタ 11"/>
          <p:cNvSpPr/>
          <p:nvPr/>
        </p:nvSpPr>
        <p:spPr>
          <a:xfrm flipH="1">
            <a:off x="945550" y="2204864"/>
            <a:ext cx="296508" cy="163431"/>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pic>
        <p:nvPicPr>
          <p:cNvPr id="15" name="図 14"/>
          <p:cNvPicPr>
            <a:picLocks noChangeAspect="1"/>
          </p:cNvPicPr>
          <p:nvPr/>
        </p:nvPicPr>
        <p:blipFill rotWithShape="1">
          <a:blip r:embed="rId3"/>
          <a:srcRect l="18383" t="12668" r="60061" b="76724"/>
          <a:stretch/>
        </p:blipFill>
        <p:spPr>
          <a:xfrm>
            <a:off x="1288098" y="5482265"/>
            <a:ext cx="2245147" cy="694589"/>
          </a:xfrm>
          <a:prstGeom prst="rect">
            <a:avLst/>
          </a:prstGeom>
          <a:ln w="12700">
            <a:solidFill>
              <a:srgbClr val="000000"/>
            </a:solidFill>
          </a:ln>
        </p:spPr>
      </p:pic>
      <p:sp>
        <p:nvSpPr>
          <p:cNvPr id="16" name="テキスト ボックス 15"/>
          <p:cNvSpPr txBox="1"/>
          <p:nvPr/>
        </p:nvSpPr>
        <p:spPr>
          <a:xfrm>
            <a:off x="1402559" y="5141466"/>
            <a:ext cx="2016224" cy="390961"/>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文字列検索</a:t>
            </a:r>
            <a:endParaRPr lang="ja-JP"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7" name="テキスト ボックス 16"/>
          <p:cNvSpPr txBox="1"/>
          <p:nvPr/>
        </p:nvSpPr>
        <p:spPr>
          <a:xfrm>
            <a:off x="6628517" y="5141466"/>
            <a:ext cx="2016224" cy="390961"/>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詳細検索</a:t>
            </a:r>
            <a:r>
              <a:rPr lang="en-US" altLang="ja-JP"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a:t>
            </a:r>
            <a:r>
              <a:rPr lang="ja-JP" altLang="en-US"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条件</a:t>
            </a:r>
            <a:r>
              <a:rPr lang="en-US" altLang="ja-JP"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a:t>
            </a:r>
            <a:endParaRPr lang="ja-JP"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8" name="テキスト ボックス 17"/>
          <p:cNvSpPr txBox="1"/>
          <p:nvPr/>
        </p:nvSpPr>
        <p:spPr>
          <a:xfrm>
            <a:off x="48987" y="4255313"/>
            <a:ext cx="1193071" cy="916105"/>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ダブルクリックで該当ケースの表示</a:t>
            </a:r>
            <a:endParaRPr 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19" name="直線コネクタ 18"/>
          <p:cNvSpPr/>
          <p:nvPr/>
        </p:nvSpPr>
        <p:spPr>
          <a:xfrm flipH="1">
            <a:off x="984797" y="4588796"/>
            <a:ext cx="1426962" cy="295173"/>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
        <p:nvSpPr>
          <p:cNvPr id="22" name="テキスト ボックス 21">
            <a:extLst>
              <a:ext uri="{FF2B5EF4-FFF2-40B4-BE49-F238E27FC236}">
                <a16:creationId xmlns:a16="http://schemas.microsoft.com/office/drawing/2014/main" id="{4CB4CFB5-D501-4C0A-89F8-914842164587}"/>
              </a:ext>
            </a:extLst>
          </p:cNvPr>
          <p:cNvSpPr txBox="1"/>
          <p:nvPr/>
        </p:nvSpPr>
        <p:spPr>
          <a:xfrm>
            <a:off x="3879589" y="5760608"/>
            <a:ext cx="2616149" cy="457646"/>
          </a:xfrm>
          <a:prstGeom prst="rect">
            <a:avLst/>
          </a:prstGeom>
          <a:solidFill>
            <a:srgbClr val="F8F8F8">
              <a:alpha val="45882"/>
            </a:srgb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Arial" pitchFamily="18"/>
                <a:ea typeface="ＭＳ Ｐゴシック" pitchFamily="2"/>
                <a:cs typeface="Mangal" pitchFamily="2"/>
              </a:rPr>
              <a:t>複数条件での検索で必要なテストケースをすぐに探せます</a:t>
            </a:r>
            <a:endParaRPr lang="en-US" altLang="ja-JP" sz="1100" b="0" i="0" u="none" strike="noStrike" kern="1200" dirty="0">
              <a:ln>
                <a:noFill/>
              </a:ln>
              <a:solidFill>
                <a:srgbClr val="000000"/>
              </a:solidFill>
              <a:latin typeface="Arial" pitchFamily="18"/>
              <a:ea typeface="ＭＳ Ｐゴシック" pitchFamily="2"/>
              <a:cs typeface="Mangal" pitchFamily="2"/>
            </a:endParaRPr>
          </a:p>
        </p:txBody>
      </p:sp>
      <p:pic>
        <p:nvPicPr>
          <p:cNvPr id="4" name="図 3">
            <a:extLst>
              <a:ext uri="{FF2B5EF4-FFF2-40B4-BE49-F238E27FC236}">
                <a16:creationId xmlns:a16="http://schemas.microsoft.com/office/drawing/2014/main" id="{97C8E2D0-9A1A-4BB5-A4F4-DBD7055D6A43}"/>
              </a:ext>
            </a:extLst>
          </p:cNvPr>
          <p:cNvPicPr>
            <a:picLocks noChangeAspect="1"/>
          </p:cNvPicPr>
          <p:nvPr/>
        </p:nvPicPr>
        <p:blipFill rotWithShape="1">
          <a:blip r:embed="rId4"/>
          <a:srcRect b="15697"/>
          <a:stretch/>
        </p:blipFill>
        <p:spPr>
          <a:xfrm>
            <a:off x="6495738" y="5482265"/>
            <a:ext cx="2498900" cy="1329075"/>
          </a:xfrm>
          <a:prstGeom prst="rect">
            <a:avLst/>
          </a:prstGeom>
          <a:ln w="12700">
            <a:solidFill>
              <a:srgbClr val="000000"/>
            </a:solidFill>
          </a:ln>
        </p:spPr>
      </p:pic>
      <p:sp>
        <p:nvSpPr>
          <p:cNvPr id="23" name="直線コネクタ 22">
            <a:extLst>
              <a:ext uri="{FF2B5EF4-FFF2-40B4-BE49-F238E27FC236}">
                <a16:creationId xmlns:a16="http://schemas.microsoft.com/office/drawing/2014/main" id="{505A04B2-843E-4BE3-AC50-266EEB726874}"/>
              </a:ext>
            </a:extLst>
          </p:cNvPr>
          <p:cNvSpPr/>
          <p:nvPr/>
        </p:nvSpPr>
        <p:spPr>
          <a:xfrm flipH="1" flipV="1">
            <a:off x="5906644" y="6122554"/>
            <a:ext cx="611398" cy="104040"/>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Tree>
    <p:extLst>
      <p:ext uri="{BB962C8B-B14F-4D97-AF65-F5344CB8AC3E}">
        <p14:creationId xmlns:p14="http://schemas.microsoft.com/office/powerpoint/2010/main" val="3261558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https://encrypted-tbn1.gstatic.com/images?q=tbn:ANd9GcT8-drBOI3tWKeemZ4sgl4ieedR_f-nN0eojsllEFl_PSHAyMhbj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164" y="3540766"/>
            <a:ext cx="1201676" cy="1074917"/>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en-US" altLang="ja-JP" sz="2800" dirty="0"/>
              <a:t>CAT</a:t>
            </a:r>
            <a:r>
              <a:rPr kumimoji="1" lang="ja-JP" altLang="en-US" sz="2800" dirty="0"/>
              <a:t>が解消する課題</a:t>
            </a:r>
          </a:p>
        </p:txBody>
      </p:sp>
      <p:sp>
        <p:nvSpPr>
          <p:cNvPr id="9" name="AutoShape 2" descr="https://www.drupal.org/files/images/Redmine-Logo-CyberSprocket-Composite-300x300-png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AutoShape 4" descr="https://www.drupal.org/files/images/Redmine-Logo-CyberSprocket-Composite-300x300-png8.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AutoShape 6" descr="https://www.drupal.org/files/images/Redmine-Logo-CyberSprocket-Composite-300x300-png8.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AutoShape 8" descr="Redmine-Logo-CyberSprocket-Composite-300x300-png8.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AutoShape 10" descr="Redmine-Logo-CyberSprocket-Composite-300x300-png8.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AutoShape 12" descr="https://www.drupal.org/files/images/Redmine-Logo-CyberSprocket-Composite-300x300-png8.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27" name="角丸四角形 1026"/>
          <p:cNvSpPr/>
          <p:nvPr/>
        </p:nvSpPr>
        <p:spPr>
          <a:xfrm>
            <a:off x="765175" y="4945690"/>
            <a:ext cx="7911281" cy="1010456"/>
          </a:xfrm>
          <a:prstGeom prst="roundRect">
            <a:avLst/>
          </a:prstGeom>
          <a:ln>
            <a:solidFill>
              <a:srgbClr val="FF0000"/>
            </a:solidFill>
          </a:ln>
          <a:effectLst>
            <a:glow rad="1397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r>
              <a:rPr lang="ja-JP" altLang="en-US" sz="2000" dirty="0">
                <a:latin typeface="メイリオ" pitchFamily="50" charset="-128"/>
                <a:ea typeface="メイリオ" pitchFamily="50" charset="-128"/>
                <a:cs typeface="メイリオ" pitchFamily="50" charset="-128"/>
              </a:rPr>
              <a:t>・毎日手作業の集計が大量に発生し、</a:t>
            </a:r>
            <a:r>
              <a:rPr lang="en-US" altLang="ja-JP" sz="2000" dirty="0">
                <a:latin typeface="メイリオ" pitchFamily="50" charset="-128"/>
                <a:ea typeface="メイリオ" pitchFamily="50" charset="-128"/>
                <a:cs typeface="メイリオ" pitchFamily="50" charset="-128"/>
              </a:rPr>
              <a:t>1</a:t>
            </a:r>
            <a:r>
              <a:rPr lang="ja-JP" altLang="en-US" sz="2000" dirty="0">
                <a:latin typeface="メイリオ" pitchFamily="50" charset="-128"/>
                <a:ea typeface="メイリオ" pitchFamily="50" charset="-128"/>
                <a:cs typeface="メイリオ" pitchFamily="50" charset="-128"/>
              </a:rPr>
              <a:t>日中集計している。</a:t>
            </a:r>
            <a:endParaRPr lang="en-US" altLang="ja-JP" sz="2000" dirty="0">
              <a:latin typeface="メイリオ" pitchFamily="50" charset="-128"/>
              <a:ea typeface="メイリオ" pitchFamily="50" charset="-128"/>
              <a:cs typeface="メイリオ" pitchFamily="50" charset="-128"/>
            </a:endParaRPr>
          </a:p>
          <a:p>
            <a:r>
              <a:rPr lang="ja-JP" altLang="en-US" sz="2000" dirty="0">
                <a:latin typeface="メイリオ" pitchFamily="50" charset="-128"/>
                <a:ea typeface="メイリオ" pitchFamily="50" charset="-128"/>
                <a:cs typeface="メイリオ" pitchFamily="50" charset="-128"/>
              </a:rPr>
              <a:t>・進捗はメールが届くまでわからない。</a:t>
            </a:r>
            <a:endParaRPr lang="en-US" altLang="ja-JP" sz="2000" dirty="0">
              <a:latin typeface="メイリオ" pitchFamily="50" charset="-128"/>
              <a:ea typeface="メイリオ" pitchFamily="50" charset="-128"/>
              <a:cs typeface="メイリオ" pitchFamily="50" charset="-128"/>
            </a:endParaRPr>
          </a:p>
        </p:txBody>
      </p:sp>
      <p:pic>
        <p:nvPicPr>
          <p:cNvPr id="1042" name="Picture 18" descr="Excel128PX PNG アイコンダウンロー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518" y="3626035"/>
            <a:ext cx="1159885" cy="720080"/>
          </a:xfrm>
          <a:prstGeom prst="rect">
            <a:avLst/>
          </a:prstGeom>
          <a:noFill/>
          <a:extLst>
            <a:ext uri="{909E8E84-426E-40DD-AFC4-6F175D3DCCD1}">
              <a14:hiddenFill xmlns:a14="http://schemas.microsoft.com/office/drawing/2010/main">
                <a:solidFill>
                  <a:srgbClr val="FFFFFF"/>
                </a:solidFill>
              </a14:hiddenFill>
            </a:ext>
          </a:extLst>
        </p:spPr>
      </p:pic>
      <p:sp>
        <p:nvSpPr>
          <p:cNvPr id="1028" name="角丸四角形吹き出し 1027"/>
          <p:cNvSpPr/>
          <p:nvPr/>
        </p:nvSpPr>
        <p:spPr>
          <a:xfrm>
            <a:off x="4593195" y="3010455"/>
            <a:ext cx="4376927" cy="1609231"/>
          </a:xfrm>
          <a:prstGeom prst="wedgeRoundRectCallout">
            <a:avLst>
              <a:gd name="adj1" fmla="val -59024"/>
              <a:gd name="adj2" fmla="val 23389"/>
              <a:gd name="adj3" fmla="val 16667"/>
            </a:avLst>
          </a:prstGeom>
          <a:noFill/>
          <a:ln w="19050">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・各メンバーから送られてくる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テスト仕様書の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Excel</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を回収</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・毎日定時にテスト進捗を集計し、</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障害情報とともに各マネージャ</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に送付</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テキスト ボックス 43"/>
          <p:cNvSpPr txBox="1"/>
          <p:nvPr/>
        </p:nvSpPr>
        <p:spPr>
          <a:xfrm>
            <a:off x="251520" y="4352576"/>
            <a:ext cx="1628152" cy="369944"/>
          </a:xfrm>
          <a:prstGeom prst="rect">
            <a:avLst/>
          </a:prstGeom>
          <a:noFill/>
        </p:spPr>
        <p:txBody>
          <a:bodyPr wrap="square" rtlCol="0">
            <a:spAutoFit/>
          </a:bodyPr>
          <a:lstStyle/>
          <a:p>
            <a:r>
              <a:rPr lang="ja-JP" altLang="en-US" dirty="0">
                <a:latin typeface="メイリオ" pitchFamily="50" charset="-128"/>
                <a:ea typeface="メイリオ" pitchFamily="50" charset="-128"/>
                <a:cs typeface="メイリオ" pitchFamily="50" charset="-128"/>
              </a:rPr>
              <a:t>テスト情報</a:t>
            </a:r>
            <a:endParaRPr kumimoji="1" lang="ja-JP" altLang="en-US" dirty="0">
              <a:latin typeface="メイリオ" pitchFamily="50" charset="-128"/>
              <a:ea typeface="メイリオ" pitchFamily="50" charset="-128"/>
              <a:cs typeface="メイリオ" pitchFamily="50" charset="-128"/>
            </a:endParaRPr>
          </a:p>
        </p:txBody>
      </p:sp>
      <p:sp>
        <p:nvSpPr>
          <p:cNvPr id="1029" name="テキスト ボックス 1028"/>
          <p:cNvSpPr txBox="1"/>
          <p:nvPr/>
        </p:nvSpPr>
        <p:spPr>
          <a:xfrm>
            <a:off x="256482" y="3329448"/>
            <a:ext cx="1651222" cy="369332"/>
          </a:xfrm>
          <a:prstGeom prst="rect">
            <a:avLst/>
          </a:prstGeom>
          <a:noFill/>
        </p:spPr>
        <p:txBody>
          <a:bodyPr wrap="square" rtlCol="0">
            <a:spAutoFit/>
          </a:bodyPr>
          <a:lstStyle/>
          <a:p>
            <a:r>
              <a:rPr kumimoji="1" lang="ja-JP" altLang="en-US" dirty="0">
                <a:latin typeface="メイリオ" pitchFamily="50" charset="-128"/>
                <a:ea typeface="メイリオ" pitchFamily="50" charset="-128"/>
                <a:cs typeface="メイリオ" pitchFamily="50" charset="-128"/>
              </a:rPr>
              <a:t>大量の</a:t>
            </a:r>
            <a:r>
              <a:rPr kumimoji="1" lang="en-US" altLang="ja-JP" dirty="0">
                <a:latin typeface="メイリオ" pitchFamily="50" charset="-128"/>
                <a:ea typeface="メイリオ" pitchFamily="50" charset="-128"/>
                <a:cs typeface="メイリオ" pitchFamily="50" charset="-128"/>
              </a:rPr>
              <a:t>Excel</a:t>
            </a:r>
            <a:endParaRPr kumimoji="1" lang="ja-JP" altLang="en-US" dirty="0">
              <a:latin typeface="メイリオ" pitchFamily="50" charset="-128"/>
              <a:ea typeface="メイリオ" pitchFamily="50" charset="-128"/>
              <a:cs typeface="メイリオ" pitchFamily="50" charset="-128"/>
            </a:endParaRPr>
          </a:p>
        </p:txBody>
      </p:sp>
      <p:pic>
        <p:nvPicPr>
          <p:cNvPr id="24" name="Picture 18" descr="Excel128PX PNG アイコンダウンロー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37" y="3626035"/>
            <a:ext cx="1159885" cy="7200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8" descr="Excel128PX PNG アイコンダウンロード"/>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26035"/>
            <a:ext cx="1159885" cy="7200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忙しく仕事をしている男性会社員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5642" y="3591459"/>
            <a:ext cx="1141197" cy="1024224"/>
          </a:xfrm>
          <a:prstGeom prst="rect">
            <a:avLst/>
          </a:prstGeom>
          <a:noFill/>
          <a:extLst>
            <a:ext uri="{909E8E84-426E-40DD-AFC4-6F175D3DCCD1}">
              <a14:hiddenFill xmlns:a14="http://schemas.microsoft.com/office/drawing/2010/main">
                <a:solidFill>
                  <a:srgbClr val="FFFFFF"/>
                </a:solidFill>
              </a14:hiddenFill>
            </a:ext>
          </a:extLst>
        </p:spPr>
      </p:pic>
      <p:sp>
        <p:nvSpPr>
          <p:cNvPr id="31" name="角丸四角形 30"/>
          <p:cNvSpPr/>
          <p:nvPr/>
        </p:nvSpPr>
        <p:spPr>
          <a:xfrm>
            <a:off x="5016516" y="1086272"/>
            <a:ext cx="2259623" cy="1395046"/>
          </a:xfrm>
          <a:prstGeom prst="roundRect">
            <a:avLst/>
          </a:prstGeom>
        </p:spPr>
        <p:style>
          <a:lnRef idx="2">
            <a:schemeClr val="dk1"/>
          </a:lnRef>
          <a:fillRef idx="1">
            <a:schemeClr val="lt1"/>
          </a:fillRef>
          <a:effectRef idx="0">
            <a:schemeClr val="dk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defRPr/>
            </a:pPr>
            <a:r>
              <a:rPr lang="ja-JP" altLang="en-US" sz="1662" dirty="0">
                <a:latin typeface="メイリオ" panose="020B0604030504040204" pitchFamily="50" charset="-128"/>
                <a:ea typeface="メイリオ" panose="020B0604030504040204" pitchFamily="50" charset="-128"/>
                <a:cs typeface="メイリオ" panose="020B0604030504040204" pitchFamily="50" charset="-128"/>
              </a:rPr>
              <a:t>プロジェクト</a:t>
            </a: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3</a:t>
            </a:r>
          </a:p>
          <a:p>
            <a:pPr>
              <a:defRPr/>
            </a:pP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62" dirty="0">
                <a:latin typeface="メイリオ" panose="020B0604030504040204" pitchFamily="50" charset="-128"/>
                <a:ea typeface="メイリオ" panose="020B0604030504040204" pitchFamily="50" charset="-128"/>
                <a:cs typeface="メイリオ" panose="020B0604030504040204" pitchFamily="50" charset="-128"/>
              </a:rPr>
              <a:t>障害情報</a:t>
            </a: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62"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角丸四角形 31"/>
          <p:cNvSpPr/>
          <p:nvPr/>
        </p:nvSpPr>
        <p:spPr>
          <a:xfrm>
            <a:off x="304477" y="1086272"/>
            <a:ext cx="2259623" cy="1395046"/>
          </a:xfrm>
          <a:prstGeom prst="roundRect">
            <a:avLst/>
          </a:prstGeom>
        </p:spPr>
        <p:style>
          <a:lnRef idx="2">
            <a:schemeClr val="dk1"/>
          </a:lnRef>
          <a:fillRef idx="1">
            <a:schemeClr val="lt1"/>
          </a:fillRef>
          <a:effectRef idx="0">
            <a:schemeClr val="dk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defRPr/>
            </a:pPr>
            <a:r>
              <a:rPr lang="ja-JP" altLang="en-US" sz="1662" dirty="0">
                <a:latin typeface="メイリオ" panose="020B0604030504040204" pitchFamily="50" charset="-128"/>
                <a:ea typeface="メイリオ" panose="020B0604030504040204" pitchFamily="50" charset="-128"/>
                <a:cs typeface="メイリオ" panose="020B0604030504040204" pitchFamily="50" charset="-128"/>
              </a:rPr>
              <a:t>プロジェクト</a:t>
            </a: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1</a:t>
            </a:r>
          </a:p>
          <a:p>
            <a:pPr>
              <a:defRPr/>
            </a:pP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62" dirty="0">
                <a:latin typeface="メイリオ" panose="020B0604030504040204" pitchFamily="50" charset="-128"/>
                <a:ea typeface="メイリオ" panose="020B0604030504040204" pitchFamily="50" charset="-128"/>
                <a:cs typeface="メイリオ" panose="020B0604030504040204" pitchFamily="50" charset="-128"/>
              </a:rPr>
              <a:t>障害情報</a:t>
            </a: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62"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右矢印 32"/>
          <p:cNvSpPr/>
          <p:nvPr/>
        </p:nvSpPr>
        <p:spPr>
          <a:xfrm rot="14752363">
            <a:off x="1898648" y="2779524"/>
            <a:ext cx="1197220" cy="216877"/>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defRPr/>
            </a:pPr>
            <a:endParaRPr lang="ja-JP" altLang="en-US" sz="1662"/>
          </a:p>
        </p:txBody>
      </p:sp>
      <p:sp>
        <p:nvSpPr>
          <p:cNvPr id="34" name="角丸四角形 33"/>
          <p:cNvSpPr/>
          <p:nvPr/>
        </p:nvSpPr>
        <p:spPr>
          <a:xfrm>
            <a:off x="2649056" y="1086272"/>
            <a:ext cx="2259623" cy="1395046"/>
          </a:xfrm>
          <a:prstGeom prst="roundRect">
            <a:avLst/>
          </a:prstGeom>
        </p:spPr>
        <p:style>
          <a:lnRef idx="2">
            <a:schemeClr val="dk1"/>
          </a:lnRef>
          <a:fillRef idx="1">
            <a:schemeClr val="lt1"/>
          </a:fillRef>
          <a:effectRef idx="0">
            <a:schemeClr val="dk1"/>
          </a:effectRef>
          <a:fontRef idx="minor">
            <a:schemeClr val="dk1"/>
          </a:fontRef>
        </p:style>
        <p:txBody>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defRPr/>
            </a:pPr>
            <a:r>
              <a:rPr lang="ja-JP" altLang="en-US" sz="1662" dirty="0">
                <a:latin typeface="メイリオ" panose="020B0604030504040204" pitchFamily="50" charset="-128"/>
                <a:ea typeface="メイリオ" panose="020B0604030504040204" pitchFamily="50" charset="-128"/>
                <a:cs typeface="メイリオ" panose="020B0604030504040204" pitchFamily="50" charset="-128"/>
              </a:rPr>
              <a:t>プロジェクト</a:t>
            </a: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2</a:t>
            </a:r>
          </a:p>
          <a:p>
            <a:pPr>
              <a:defRPr/>
            </a:pP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62" dirty="0">
                <a:latin typeface="メイリオ" panose="020B0604030504040204" pitchFamily="50" charset="-128"/>
                <a:ea typeface="メイリオ" panose="020B0604030504040204" pitchFamily="50" charset="-128"/>
                <a:cs typeface="メイリオ" panose="020B0604030504040204" pitchFamily="50" charset="-128"/>
              </a:rPr>
              <a:t>障害情報</a:t>
            </a:r>
            <a:r>
              <a:rPr lang="en-US" altLang="ja-JP" sz="1662"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662"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5" name="Picture 14" descr="https://atnd.org/event_images/0004/2983/Screen_Shot_2011-12-02_at_11.55.27_AM_original.png?13227945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6744" y="1748461"/>
            <a:ext cx="1211873" cy="54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6" descr="http://upload.wikimedia.org/wikipedia/commons/thumb/3/3f/Redmine_logo.svg/479px-Redmine_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b="31931"/>
          <a:stretch/>
        </p:blipFill>
        <p:spPr bwMode="auto">
          <a:xfrm>
            <a:off x="600173" y="1903860"/>
            <a:ext cx="2066192" cy="31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2" descr="C:\Users\masakazu.suga\AppData\Local\Microsoft\Windows\Temporary Internet Files\Content.IE5\0WYNL3RO\MC900431494[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6596" y="2624926"/>
            <a:ext cx="615462" cy="61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右矢印 38"/>
          <p:cNvSpPr/>
          <p:nvPr/>
        </p:nvSpPr>
        <p:spPr>
          <a:xfrm rot="17477304">
            <a:off x="3224822" y="2773662"/>
            <a:ext cx="1195754" cy="215411"/>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defRPr/>
            </a:pPr>
            <a:endParaRPr lang="ja-JP" altLang="en-US" sz="1662"/>
          </a:p>
        </p:txBody>
      </p:sp>
      <p:pic>
        <p:nvPicPr>
          <p:cNvPr id="40" name="Picture 23" descr="C:\Users\masakazu.suga\AppData\Local\Microsoft\Windows\Temporary Internet Files\Content.IE5\U1LA6HSU\MC900432681[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1740" y="2594153"/>
            <a:ext cx="677008" cy="6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右矢印 41"/>
          <p:cNvSpPr/>
          <p:nvPr/>
        </p:nvSpPr>
        <p:spPr>
          <a:xfrm rot="18373200">
            <a:off x="3920170" y="2788327"/>
            <a:ext cx="1328659" cy="245674"/>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defRPr/>
            </a:pPr>
            <a:endParaRPr lang="ja-JP" altLang="en-US" sz="1662"/>
          </a:p>
        </p:txBody>
      </p:sp>
      <p:pic>
        <p:nvPicPr>
          <p:cNvPr id="43" name="Picture 22" descr="C:\Users\masakazu.suga\AppData\Local\Microsoft\Windows\Temporary Internet Files\Content.IE5\0WYNL3RO\MC900431494[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7237" y="2624926"/>
            <a:ext cx="615462" cy="61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42104" y="1863138"/>
            <a:ext cx="391884" cy="391884"/>
          </a:xfrm>
          <a:prstGeom prst="rect">
            <a:avLst/>
          </a:prstGeom>
        </p:spPr>
      </p:pic>
      <p:pic>
        <p:nvPicPr>
          <p:cNvPr id="5" name="図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95165" y="1915104"/>
            <a:ext cx="1366203" cy="396368"/>
          </a:xfrm>
          <a:prstGeom prst="rect">
            <a:avLst/>
          </a:prstGeom>
        </p:spPr>
      </p:pic>
    </p:spTree>
    <p:extLst>
      <p:ext uri="{BB962C8B-B14F-4D97-AF65-F5344CB8AC3E}">
        <p14:creationId xmlns:p14="http://schemas.microsoft.com/office/powerpoint/2010/main" val="3844214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3"/>
          <a:srcRect l="760" t="1386" r="632"/>
          <a:stretch/>
        </p:blipFill>
        <p:spPr>
          <a:xfrm>
            <a:off x="1397312" y="1791495"/>
            <a:ext cx="6564702" cy="3943877"/>
          </a:xfrm>
          <a:prstGeom prst="rect">
            <a:avLst/>
          </a:prstGeom>
        </p:spPr>
      </p:pic>
      <p:sp>
        <p:nvSpPr>
          <p:cNvPr id="2" name="コンテンツ プレースホルダー 1"/>
          <p:cNvSpPr>
            <a:spLocks noGrp="1"/>
          </p:cNvSpPr>
          <p:nvPr>
            <p:ph idx="1"/>
          </p:nvPr>
        </p:nvSpPr>
        <p:spPr>
          <a:xfrm>
            <a:off x="251520" y="1038222"/>
            <a:ext cx="8640960" cy="446562"/>
          </a:xfrm>
        </p:spPr>
        <p:txBody>
          <a:bodyPr>
            <a:normAutofit/>
          </a:bodyPr>
          <a:lstStyle/>
          <a:p>
            <a:r>
              <a:rPr lang="ja-JP" altLang="en-US" dirty="0"/>
              <a:t>ステータスを変えた履歴を表示可能</a:t>
            </a:r>
            <a:endParaRPr kumimoji="1" lang="ja-JP" altLang="en-US" dirty="0"/>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30</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テスト実行機能（履歴表示）</a:t>
            </a:r>
          </a:p>
        </p:txBody>
      </p:sp>
      <p:sp>
        <p:nvSpPr>
          <p:cNvPr id="25" name="正方形/長方形 24"/>
          <p:cNvSpPr/>
          <p:nvPr/>
        </p:nvSpPr>
        <p:spPr>
          <a:xfrm>
            <a:off x="1651014" y="2343466"/>
            <a:ext cx="6009076" cy="2923433"/>
          </a:xfrm>
          <a:prstGeom prst="rect">
            <a:avLst/>
          </a:prstGeom>
          <a:no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
        <p:nvSpPr>
          <p:cNvPr id="26" name="テキスト ボックス 25"/>
          <p:cNvSpPr txBox="1"/>
          <p:nvPr/>
        </p:nvSpPr>
        <p:spPr>
          <a:xfrm>
            <a:off x="3863464" y="1726330"/>
            <a:ext cx="158417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変更履歴一覧</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7" name="テキスト ボックス 26"/>
          <p:cNvSpPr txBox="1"/>
          <p:nvPr/>
        </p:nvSpPr>
        <p:spPr>
          <a:xfrm>
            <a:off x="264510" y="3376253"/>
            <a:ext cx="1044816" cy="2016406"/>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変更した</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ケース</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変更日時</a:t>
            </a:r>
            <a:endParaRPr lang="en-US" altLang="ja-JP" sz="1100" dirty="0">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変更担当者</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結果</a:t>
            </a:r>
            <a:endParaRPr lang="en-US" altLang="ja-JP" sz="1100" dirty="0">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を表示</a:t>
            </a:r>
            <a:endParaRPr 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28" name="直線コネクタ 27"/>
          <p:cNvSpPr/>
          <p:nvPr/>
        </p:nvSpPr>
        <p:spPr>
          <a:xfrm flipH="1">
            <a:off x="1309326" y="4239767"/>
            <a:ext cx="485704" cy="72008"/>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
        <p:nvSpPr>
          <p:cNvPr id="30" name="テキスト ボックス 29"/>
          <p:cNvSpPr txBox="1"/>
          <p:nvPr/>
        </p:nvSpPr>
        <p:spPr>
          <a:xfrm>
            <a:off x="6522770" y="6597352"/>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Tree>
    <p:extLst>
      <p:ext uri="{BB962C8B-B14F-4D97-AF65-F5344CB8AC3E}">
        <p14:creationId xmlns:p14="http://schemas.microsoft.com/office/powerpoint/2010/main" val="3905036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966809" y="1454641"/>
            <a:ext cx="6965598" cy="3950721"/>
          </a:xfrm>
          <a:prstGeom prst="rect">
            <a:avLst/>
          </a:prstGeom>
        </p:spPr>
      </p:pic>
      <p:sp>
        <p:nvSpPr>
          <p:cNvPr id="2" name="コンテンツ プレースホルダー 1"/>
          <p:cNvSpPr>
            <a:spLocks noGrp="1"/>
          </p:cNvSpPr>
          <p:nvPr>
            <p:ph idx="1"/>
          </p:nvPr>
        </p:nvSpPr>
        <p:spPr>
          <a:xfrm>
            <a:off x="251520" y="1012073"/>
            <a:ext cx="8981970" cy="5153231"/>
          </a:xfrm>
        </p:spPr>
        <p:txBody>
          <a:bodyPr/>
          <a:lstStyle/>
          <a:p>
            <a:r>
              <a:rPr kumimoji="1" lang="en-US" altLang="ja-JP" dirty="0"/>
              <a:t>BTS</a:t>
            </a:r>
            <a:r>
              <a:rPr kumimoji="1" lang="ja-JP" altLang="en-US" dirty="0"/>
              <a:t>（</a:t>
            </a:r>
            <a:r>
              <a:rPr lang="ja-JP" altLang="en-US" dirty="0"/>
              <a:t>課題</a:t>
            </a:r>
            <a:r>
              <a:rPr kumimoji="1" lang="ja-JP" altLang="en-US" dirty="0"/>
              <a:t>管理ツール）を</a:t>
            </a:r>
            <a:r>
              <a:rPr kumimoji="1" lang="en-US" altLang="ja-JP" dirty="0"/>
              <a:t>CAT</a:t>
            </a:r>
            <a:r>
              <a:rPr kumimoji="1" lang="ja-JP" altLang="en-US" dirty="0"/>
              <a:t>に内包</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31</a:t>
            </a:fld>
            <a:endParaRPr lang="ja-JP" altLang="en-US" dirty="0"/>
          </a:p>
        </p:txBody>
      </p:sp>
      <p:sp>
        <p:nvSpPr>
          <p:cNvPr id="4" name="コンテンツ プレースホルダー 3"/>
          <p:cNvSpPr>
            <a:spLocks noGrp="1"/>
          </p:cNvSpPr>
          <p:nvPr>
            <p:ph sz="quarter" idx="13"/>
          </p:nvPr>
        </p:nvSpPr>
        <p:spPr/>
        <p:txBody>
          <a:bodyPr>
            <a:noAutofit/>
          </a:bodyPr>
          <a:lstStyle/>
          <a:p>
            <a:r>
              <a:rPr lang="ja-JP" altLang="en-US" sz="2800" dirty="0"/>
              <a:t>課題</a:t>
            </a:r>
            <a:r>
              <a:rPr kumimoji="1" lang="ja-JP" altLang="en-US" sz="2800" dirty="0"/>
              <a:t>管理機能（集計・一覧画面）</a:t>
            </a:r>
          </a:p>
        </p:txBody>
      </p:sp>
      <p:sp>
        <p:nvSpPr>
          <p:cNvPr id="6" name="正方形/長方形 5"/>
          <p:cNvSpPr/>
          <p:nvPr/>
        </p:nvSpPr>
        <p:spPr>
          <a:xfrm>
            <a:off x="948460" y="1699405"/>
            <a:ext cx="2044905" cy="3390180"/>
          </a:xfrm>
          <a:prstGeom prst="rect">
            <a:avLst/>
          </a:prstGeom>
          <a:no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ＭＳ Ｐゴシック" pitchFamily="2"/>
              <a:cs typeface="Mangal" pitchFamily="2"/>
            </a:endParaRPr>
          </a:p>
        </p:txBody>
      </p:sp>
      <p:sp>
        <p:nvSpPr>
          <p:cNvPr id="8" name="正方形/長方形 7"/>
          <p:cNvSpPr/>
          <p:nvPr/>
        </p:nvSpPr>
        <p:spPr>
          <a:xfrm>
            <a:off x="2990415" y="1701449"/>
            <a:ext cx="4937259" cy="3396762"/>
          </a:xfrm>
          <a:prstGeom prst="rect">
            <a:avLst/>
          </a:prstGeom>
          <a:no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9" name="テキスト ボックス 8"/>
          <p:cNvSpPr txBox="1"/>
          <p:nvPr/>
        </p:nvSpPr>
        <p:spPr>
          <a:xfrm>
            <a:off x="5437921" y="4826181"/>
            <a:ext cx="1080121"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バグ一覧</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0" name="直線コネクタ 9"/>
          <p:cNvSpPr/>
          <p:nvPr/>
        </p:nvSpPr>
        <p:spPr>
          <a:xfrm flipH="1">
            <a:off x="732372" y="3224081"/>
            <a:ext cx="503703" cy="216024"/>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11" name="テキスト ボックス 10"/>
          <p:cNvSpPr txBox="1"/>
          <p:nvPr/>
        </p:nvSpPr>
        <p:spPr>
          <a:xfrm>
            <a:off x="119203" y="3252222"/>
            <a:ext cx="899592" cy="641030"/>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課題の</a:t>
            </a:r>
            <a:endParaRPr lang="en-US" altLang="ja-JP" sz="1100" dirty="0">
              <a:solidFill>
                <a:srgbClr val="000000"/>
              </a:solidFill>
              <a:latin typeface="メイリオ" panose="020B0604030504040204" pitchFamily="50" charset="-128"/>
              <a:ea typeface="メイリオ" panose="020B0604030504040204" pitchFamily="50" charset="-128"/>
              <a:cs typeface="Mangal" pitchFamily="2"/>
            </a:endParaRPr>
          </a:p>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分類を表示</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0424" y="1926586"/>
            <a:ext cx="742950" cy="1752600"/>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4" name="テキスト ボックス 13"/>
          <p:cNvSpPr txBox="1"/>
          <p:nvPr/>
        </p:nvSpPr>
        <p:spPr>
          <a:xfrm>
            <a:off x="6522770" y="6597352"/>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16" name="コンテンツ プレースホルダー 1"/>
          <p:cNvSpPr txBox="1">
            <a:spLocks/>
          </p:cNvSpPr>
          <p:nvPr/>
        </p:nvSpPr>
        <p:spPr>
          <a:xfrm>
            <a:off x="1475656" y="5470174"/>
            <a:ext cx="6912768" cy="692622"/>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b="1" dirty="0"/>
              <a:t>課題</a:t>
            </a:r>
            <a:r>
              <a:rPr lang="en-US" altLang="ja-JP" b="1" dirty="0"/>
              <a:t>(</a:t>
            </a:r>
            <a:r>
              <a:rPr lang="ja-JP" altLang="en-US" b="1" dirty="0"/>
              <a:t>障害・要望・問合せ等</a:t>
            </a:r>
            <a:r>
              <a:rPr lang="en-US" altLang="ja-JP" b="1" dirty="0"/>
              <a:t>)</a:t>
            </a:r>
            <a:r>
              <a:rPr lang="ja-JP" altLang="en-US" b="1" dirty="0"/>
              <a:t>とテストケース及びコミュニケーションを</a:t>
            </a:r>
            <a:endParaRPr lang="en-US" altLang="ja-JP" b="1" dirty="0"/>
          </a:p>
          <a:p>
            <a:pPr marL="0" indent="0">
              <a:buNone/>
            </a:pPr>
            <a:r>
              <a:rPr lang="ja-JP" altLang="en-US" b="1" dirty="0"/>
              <a:t>　一元管理することが可能に</a:t>
            </a:r>
            <a:endParaRPr lang="ja-JP" altLang="en-US" b="1" dirty="0">
              <a:solidFill>
                <a:schemeClr val="accent1"/>
              </a:solidFill>
            </a:endParaRPr>
          </a:p>
          <a:p>
            <a:r>
              <a:rPr lang="ja-JP" altLang="en-US" b="1" dirty="0"/>
              <a:t>ワークフロー機能で、役割・ステータス毎の入力項目の設定も可能</a:t>
            </a:r>
            <a:endParaRPr lang="en-US" altLang="ja-JP" b="1" dirty="0"/>
          </a:p>
        </p:txBody>
      </p:sp>
      <p:sp>
        <p:nvSpPr>
          <p:cNvPr id="18" name="テキスト ボックス 17"/>
          <p:cNvSpPr txBox="1"/>
          <p:nvPr/>
        </p:nvSpPr>
        <p:spPr>
          <a:xfrm>
            <a:off x="1258744" y="4848404"/>
            <a:ext cx="1491679"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課題集計状況</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9" name="直線コネクタ 18"/>
          <p:cNvSpPr/>
          <p:nvPr/>
        </p:nvSpPr>
        <p:spPr>
          <a:xfrm>
            <a:off x="7914350" y="3708348"/>
            <a:ext cx="258049" cy="184904"/>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20" name="テキスト ボックス 19"/>
          <p:cNvSpPr txBox="1"/>
          <p:nvPr/>
        </p:nvSpPr>
        <p:spPr>
          <a:xfrm>
            <a:off x="7924299" y="3994975"/>
            <a:ext cx="1099298" cy="916105"/>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100">
                <a:solidFill>
                  <a:srgbClr val="000000"/>
                </a:solidFill>
              </a:defRPr>
            </a:pPr>
            <a:r>
              <a:rPr lang="ja-JP" altLang="en-US" sz="1100" dirty="0">
                <a:solidFill>
                  <a:srgbClr val="000000"/>
                </a:solidFill>
                <a:latin typeface="メイリオ" panose="020B0604030504040204" pitchFamily="50" charset="-128"/>
                <a:ea typeface="メイリオ" panose="020B0604030504040204" pitchFamily="50" charset="-128"/>
                <a:cs typeface="Mangal" pitchFamily="2"/>
              </a:rPr>
              <a:t>課題</a:t>
            </a: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の項目もカスタマイズ可能</a:t>
            </a:r>
            <a:endParaRPr lang="en-US" alt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Tree>
    <p:extLst>
      <p:ext uri="{BB962C8B-B14F-4D97-AF65-F5344CB8AC3E}">
        <p14:creationId xmlns:p14="http://schemas.microsoft.com/office/powerpoint/2010/main" val="63206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1520" y="970753"/>
            <a:ext cx="8981970" cy="5153231"/>
          </a:xfrm>
        </p:spPr>
        <p:txBody>
          <a:bodyPr/>
          <a:lstStyle/>
          <a:p>
            <a:r>
              <a:rPr kumimoji="1" lang="ja-JP" altLang="en-US" dirty="0"/>
              <a:t>製品の未解決の課題</a:t>
            </a:r>
            <a:r>
              <a:rPr kumimoji="1" lang="en-US" altLang="ja-JP" dirty="0"/>
              <a:t>(</a:t>
            </a:r>
            <a:r>
              <a:rPr lang="ja-JP" altLang="en-US" dirty="0"/>
              <a:t>運用フェーズの</a:t>
            </a:r>
            <a:r>
              <a:rPr kumimoji="1" lang="ja-JP" altLang="en-US" dirty="0"/>
              <a:t>バグ・要望</a:t>
            </a:r>
            <a:r>
              <a:rPr kumimoji="1" lang="en-US" altLang="ja-JP" dirty="0"/>
              <a:t>)</a:t>
            </a:r>
            <a:r>
              <a:rPr kumimoji="1" lang="ja-JP" altLang="en-US" dirty="0"/>
              <a:t>を一元管理</a:t>
            </a:r>
            <a:endParaRPr kumimoji="1" lang="en-US" altLang="ja-JP" dirty="0"/>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32</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課題管理機能（プロダクトバックログ）</a:t>
            </a:r>
          </a:p>
        </p:txBody>
      </p:sp>
      <p:sp>
        <p:nvSpPr>
          <p:cNvPr id="14" name="テキスト ボックス 13"/>
          <p:cNvSpPr txBox="1"/>
          <p:nvPr/>
        </p:nvSpPr>
        <p:spPr>
          <a:xfrm>
            <a:off x="6522770" y="6597352"/>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pic>
        <p:nvPicPr>
          <p:cNvPr id="7" name="図 6">
            <a:extLst>
              <a:ext uri="{FF2B5EF4-FFF2-40B4-BE49-F238E27FC236}">
                <a16:creationId xmlns:a16="http://schemas.microsoft.com/office/drawing/2014/main" id="{32833B0A-A7CE-49BB-BA34-A504C25B1336}"/>
              </a:ext>
            </a:extLst>
          </p:cNvPr>
          <p:cNvPicPr>
            <a:picLocks noChangeAspect="1"/>
          </p:cNvPicPr>
          <p:nvPr/>
        </p:nvPicPr>
        <p:blipFill rotWithShape="1">
          <a:blip r:embed="rId3"/>
          <a:srcRect b="32903"/>
          <a:stretch/>
        </p:blipFill>
        <p:spPr>
          <a:xfrm>
            <a:off x="756957" y="1345941"/>
            <a:ext cx="6264696" cy="1402355"/>
          </a:xfrm>
          <a:prstGeom prst="rect">
            <a:avLst/>
          </a:prstGeom>
        </p:spPr>
      </p:pic>
      <p:pic>
        <p:nvPicPr>
          <p:cNvPr id="13" name="図 12">
            <a:extLst>
              <a:ext uri="{FF2B5EF4-FFF2-40B4-BE49-F238E27FC236}">
                <a16:creationId xmlns:a16="http://schemas.microsoft.com/office/drawing/2014/main" id="{E74C3C65-E9B1-4E5F-90FE-E0F8B89E459A}"/>
              </a:ext>
            </a:extLst>
          </p:cNvPr>
          <p:cNvPicPr>
            <a:picLocks noChangeAspect="1"/>
          </p:cNvPicPr>
          <p:nvPr/>
        </p:nvPicPr>
        <p:blipFill rotWithShape="1">
          <a:blip r:embed="rId4"/>
          <a:srcRect t="6813" r="28858" b="42849"/>
          <a:stretch/>
        </p:blipFill>
        <p:spPr>
          <a:xfrm>
            <a:off x="756957" y="3221664"/>
            <a:ext cx="6505219" cy="1289835"/>
          </a:xfrm>
          <a:prstGeom prst="rect">
            <a:avLst/>
          </a:prstGeom>
        </p:spPr>
      </p:pic>
      <p:pic>
        <p:nvPicPr>
          <p:cNvPr id="21" name="図 20">
            <a:extLst>
              <a:ext uri="{FF2B5EF4-FFF2-40B4-BE49-F238E27FC236}">
                <a16:creationId xmlns:a16="http://schemas.microsoft.com/office/drawing/2014/main" id="{0A3A81B2-F0B4-4160-9AFE-A88BAA659298}"/>
              </a:ext>
            </a:extLst>
          </p:cNvPr>
          <p:cNvPicPr>
            <a:picLocks noChangeAspect="1"/>
          </p:cNvPicPr>
          <p:nvPr/>
        </p:nvPicPr>
        <p:blipFill rotWithShape="1">
          <a:blip r:embed="rId4"/>
          <a:srcRect l="70855" t="19253" b="7448"/>
          <a:stretch/>
        </p:blipFill>
        <p:spPr>
          <a:xfrm>
            <a:off x="2379059" y="4784402"/>
            <a:ext cx="2346180" cy="1653508"/>
          </a:xfrm>
          <a:prstGeom prst="rect">
            <a:avLst/>
          </a:prstGeom>
        </p:spPr>
      </p:pic>
      <p:pic>
        <p:nvPicPr>
          <p:cNvPr id="17" name="図 16">
            <a:extLst>
              <a:ext uri="{FF2B5EF4-FFF2-40B4-BE49-F238E27FC236}">
                <a16:creationId xmlns:a16="http://schemas.microsoft.com/office/drawing/2014/main" id="{8A3AFBDA-484A-47FA-B08C-42777A27DBB7}"/>
              </a:ext>
            </a:extLst>
          </p:cNvPr>
          <p:cNvPicPr>
            <a:picLocks noChangeAspect="1"/>
          </p:cNvPicPr>
          <p:nvPr/>
        </p:nvPicPr>
        <p:blipFill>
          <a:blip r:embed="rId5"/>
          <a:stretch>
            <a:fillRect/>
          </a:stretch>
        </p:blipFill>
        <p:spPr>
          <a:xfrm>
            <a:off x="4742505" y="4903329"/>
            <a:ext cx="4261875" cy="1237181"/>
          </a:xfrm>
          <a:prstGeom prst="rect">
            <a:avLst/>
          </a:prstGeom>
        </p:spPr>
      </p:pic>
      <p:sp>
        <p:nvSpPr>
          <p:cNvPr id="22" name="コンテンツ プレースホルダー 1">
            <a:extLst>
              <a:ext uri="{FF2B5EF4-FFF2-40B4-BE49-F238E27FC236}">
                <a16:creationId xmlns:a16="http://schemas.microsoft.com/office/drawing/2014/main" id="{D404FEAE-2EC2-42C8-8896-EC76997EC681}"/>
              </a:ext>
            </a:extLst>
          </p:cNvPr>
          <p:cNvSpPr txBox="1">
            <a:spLocks/>
          </p:cNvSpPr>
          <p:nvPr/>
        </p:nvSpPr>
        <p:spPr>
          <a:xfrm>
            <a:off x="251520" y="2708920"/>
            <a:ext cx="8981970" cy="51532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各プロジェクトのスコープに設定し対応状況や影響範囲を紐付け</a:t>
            </a:r>
            <a:endParaRPr lang="en-US" altLang="ja-JP" dirty="0"/>
          </a:p>
        </p:txBody>
      </p:sp>
      <p:sp>
        <p:nvSpPr>
          <p:cNvPr id="25" name="テキスト ボックス 24">
            <a:extLst>
              <a:ext uri="{FF2B5EF4-FFF2-40B4-BE49-F238E27FC236}">
                <a16:creationId xmlns:a16="http://schemas.microsoft.com/office/drawing/2014/main" id="{B3151BA0-D327-454C-826F-B23753EE0B95}"/>
              </a:ext>
            </a:extLst>
          </p:cNvPr>
          <p:cNvSpPr txBox="1"/>
          <p:nvPr/>
        </p:nvSpPr>
        <p:spPr>
          <a:xfrm>
            <a:off x="1259632" y="4544552"/>
            <a:ext cx="2664296" cy="412762"/>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ts val="1100"/>
              </a:lnSpc>
              <a:spcBef>
                <a:spcPts val="0"/>
              </a:spcBef>
              <a:spcAft>
                <a:spcPts val="0"/>
              </a:spcAft>
              <a:buNone/>
              <a:tabLst/>
              <a:defRPr>
                <a:solidFill>
                  <a:srgbClr val="FF0000"/>
                </a:solidFill>
              </a:defRPr>
            </a:pPr>
            <a:r>
              <a:rPr lang="ja-JP" altLang="en-US"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スコープ毎の</a:t>
            </a:r>
            <a:endParaRPr lang="en-US" altLang="ja-JP"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a:p>
            <a:pPr marL="0" marR="0" lvl="0" indent="0" algn="ctr" rtl="0" hangingPunct="0">
              <a:lnSpc>
                <a:spcPts val="1100"/>
              </a:lnSpc>
              <a:spcBef>
                <a:spcPts val="0"/>
              </a:spcBef>
              <a:spcAft>
                <a:spcPts val="0"/>
              </a:spcAft>
              <a:buNone/>
              <a:tabLst/>
              <a:defRPr>
                <a:solidFill>
                  <a:srgbClr val="FF0000"/>
                </a:solidFill>
              </a:defRPr>
            </a:pPr>
            <a:r>
              <a:rPr lang="ja-JP" altLang="en-US"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テスト・課題の対応状況</a:t>
            </a:r>
            <a:endParaRPr lang="ja-JP"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6" name="テキスト ボックス 25">
            <a:extLst>
              <a:ext uri="{FF2B5EF4-FFF2-40B4-BE49-F238E27FC236}">
                <a16:creationId xmlns:a16="http://schemas.microsoft.com/office/drawing/2014/main" id="{16133FC4-4B8F-431E-9230-4BBD9ACEA411}"/>
              </a:ext>
            </a:extLst>
          </p:cNvPr>
          <p:cNvSpPr txBox="1"/>
          <p:nvPr/>
        </p:nvSpPr>
        <p:spPr>
          <a:xfrm>
            <a:off x="261864" y="3000146"/>
            <a:ext cx="1491679"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スコープ一覧</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7" name="テキスト ボックス 26">
            <a:extLst>
              <a:ext uri="{FF2B5EF4-FFF2-40B4-BE49-F238E27FC236}">
                <a16:creationId xmlns:a16="http://schemas.microsoft.com/office/drawing/2014/main" id="{C0D6710E-516B-448F-B979-280C465B0A1C}"/>
              </a:ext>
            </a:extLst>
          </p:cNvPr>
          <p:cNvSpPr txBox="1"/>
          <p:nvPr/>
        </p:nvSpPr>
        <p:spPr>
          <a:xfrm>
            <a:off x="4742504" y="4544552"/>
            <a:ext cx="2038625" cy="412762"/>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ts val="1100"/>
              </a:lnSpc>
              <a:spcBef>
                <a:spcPts val="0"/>
              </a:spcBef>
              <a:spcAft>
                <a:spcPts val="0"/>
              </a:spcAft>
              <a:buNone/>
              <a:tabLst/>
              <a:defRPr>
                <a:solidFill>
                  <a:srgbClr val="FF0000"/>
                </a:solidFill>
              </a:defRPr>
            </a:pPr>
            <a:r>
              <a:rPr lang="ja-JP" altLang="en-US"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スコープ毎の修正範囲</a:t>
            </a:r>
            <a:endParaRPr lang="en-US" altLang="ja-JP"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a:p>
            <a:pPr marL="0" marR="0" lvl="0" indent="0" algn="ctr" rtl="0" hangingPunct="0">
              <a:lnSpc>
                <a:spcPts val="1100"/>
              </a:lnSpc>
              <a:spcBef>
                <a:spcPts val="0"/>
              </a:spcBef>
              <a:spcAft>
                <a:spcPts val="0"/>
              </a:spcAft>
              <a:buNone/>
              <a:tabLst/>
              <a:defRPr>
                <a:solidFill>
                  <a:srgbClr val="FF0000"/>
                </a:solidFill>
              </a:defRPr>
            </a:pPr>
            <a:r>
              <a:rPr lang="en-US" altLang="ja-JP" sz="1200" b="1" dirty="0">
                <a:solidFill>
                  <a:srgbClr val="C00000"/>
                </a:solidFill>
                <a:latin typeface="メイリオ" panose="020B0604030504040204" pitchFamily="50" charset="-128"/>
                <a:ea typeface="メイリオ" panose="020B0604030504040204" pitchFamily="50" charset="-128"/>
                <a:cs typeface="Mangal" pitchFamily="2"/>
              </a:rPr>
              <a:t>(Git</a:t>
            </a:r>
            <a:r>
              <a:rPr lang="ja-JP" altLang="en-US" sz="1200" b="1" dirty="0">
                <a:solidFill>
                  <a:srgbClr val="C00000"/>
                </a:solidFill>
                <a:latin typeface="メイリオ" panose="020B0604030504040204" pitchFamily="50" charset="-128"/>
                <a:ea typeface="メイリオ" panose="020B0604030504040204" pitchFamily="50" charset="-128"/>
                <a:cs typeface="Mangal" pitchFamily="2"/>
              </a:rPr>
              <a:t>・</a:t>
            </a:r>
            <a:r>
              <a:rPr lang="en-US" altLang="ja-JP" sz="1200" b="1" dirty="0">
                <a:solidFill>
                  <a:srgbClr val="C00000"/>
                </a:solidFill>
                <a:latin typeface="メイリオ" panose="020B0604030504040204" pitchFamily="50" charset="-128"/>
                <a:ea typeface="メイリオ" panose="020B0604030504040204" pitchFamily="50" charset="-128"/>
                <a:cs typeface="Mangal" pitchFamily="2"/>
              </a:rPr>
              <a:t>SVN)</a:t>
            </a:r>
            <a:endParaRPr lang="ja-JP" sz="12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8" name="テキスト ボックス 27">
            <a:extLst>
              <a:ext uri="{FF2B5EF4-FFF2-40B4-BE49-F238E27FC236}">
                <a16:creationId xmlns:a16="http://schemas.microsoft.com/office/drawing/2014/main" id="{D1BE51C4-1A0E-4AE6-9B18-7E7ECBA901B2}"/>
              </a:ext>
            </a:extLst>
          </p:cNvPr>
          <p:cNvSpPr txBox="1"/>
          <p:nvPr/>
        </p:nvSpPr>
        <p:spPr>
          <a:xfrm>
            <a:off x="317002" y="5370163"/>
            <a:ext cx="1604724" cy="451362"/>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ts val="1300"/>
              </a:lnSpc>
              <a:spcBef>
                <a:spcPts val="0"/>
              </a:spcBef>
              <a:spcAft>
                <a:spcPts val="0"/>
              </a:spcAft>
              <a:buNone/>
              <a:tabLst/>
              <a:defRPr sz="1100">
                <a:solidFill>
                  <a:srgbClr val="000000"/>
                </a:solidFill>
              </a:defRPr>
            </a:pPr>
            <a:r>
              <a:rPr lang="ja-JP" altLang="en-US"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rPr>
              <a:t>スコープに対する開発の状況・進捗を確認</a:t>
            </a:r>
            <a:endParaRPr lang="ja-JP" sz="1100" b="0" i="0" u="none" strike="noStrike" kern="1200" dirty="0">
              <a:ln>
                <a:noFill/>
              </a:ln>
              <a:solidFill>
                <a:srgbClr val="000000"/>
              </a:solidFill>
              <a:latin typeface="メイリオ" panose="020B0604030504040204" pitchFamily="50" charset="-128"/>
              <a:ea typeface="メイリオ" panose="020B0604030504040204" pitchFamily="50" charset="-128"/>
              <a:cs typeface="Mangal" pitchFamily="2"/>
            </a:endParaRPr>
          </a:p>
        </p:txBody>
      </p:sp>
      <p:sp>
        <p:nvSpPr>
          <p:cNvPr id="29" name="直線コネクタ 28">
            <a:extLst>
              <a:ext uri="{FF2B5EF4-FFF2-40B4-BE49-F238E27FC236}">
                <a16:creationId xmlns:a16="http://schemas.microsoft.com/office/drawing/2014/main" id="{B3873CD8-330B-4222-969E-14BEDBD65BC2}"/>
              </a:ext>
            </a:extLst>
          </p:cNvPr>
          <p:cNvSpPr/>
          <p:nvPr/>
        </p:nvSpPr>
        <p:spPr>
          <a:xfrm flipV="1">
            <a:off x="1830554" y="5459189"/>
            <a:ext cx="802233" cy="125460"/>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30" name="テキスト ボックス 29">
            <a:extLst>
              <a:ext uri="{FF2B5EF4-FFF2-40B4-BE49-F238E27FC236}">
                <a16:creationId xmlns:a16="http://schemas.microsoft.com/office/drawing/2014/main" id="{09405048-EE2E-45E6-B136-101DC6F55694}"/>
              </a:ext>
            </a:extLst>
          </p:cNvPr>
          <p:cNvSpPr txBox="1"/>
          <p:nvPr/>
        </p:nvSpPr>
        <p:spPr>
          <a:xfrm>
            <a:off x="261864" y="1202617"/>
            <a:ext cx="2117195"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サービス課題一覧</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31" name="正方形/長方形 30">
            <a:extLst>
              <a:ext uri="{FF2B5EF4-FFF2-40B4-BE49-F238E27FC236}">
                <a16:creationId xmlns:a16="http://schemas.microsoft.com/office/drawing/2014/main" id="{DFA101A5-A5B6-402A-A003-151259BD6C76}"/>
              </a:ext>
            </a:extLst>
          </p:cNvPr>
          <p:cNvSpPr/>
          <p:nvPr/>
        </p:nvSpPr>
        <p:spPr>
          <a:xfrm>
            <a:off x="2376188" y="4879287"/>
            <a:ext cx="2346180" cy="1558623"/>
          </a:xfrm>
          <a:prstGeom prst="rect">
            <a:avLst/>
          </a:prstGeom>
          <a:no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32" name="正方形/長方形 31">
            <a:extLst>
              <a:ext uri="{FF2B5EF4-FFF2-40B4-BE49-F238E27FC236}">
                <a16:creationId xmlns:a16="http://schemas.microsoft.com/office/drawing/2014/main" id="{40C33D61-890F-4EAC-96B1-93FFE7A6F8E2}"/>
              </a:ext>
            </a:extLst>
          </p:cNvPr>
          <p:cNvSpPr/>
          <p:nvPr/>
        </p:nvSpPr>
        <p:spPr>
          <a:xfrm>
            <a:off x="4763086" y="4879288"/>
            <a:ext cx="4263956" cy="1276964"/>
          </a:xfrm>
          <a:prstGeom prst="rect">
            <a:avLst/>
          </a:prstGeom>
          <a:noFill/>
          <a:ln w="19050">
            <a:solidFill>
              <a:srgbClr val="C00000"/>
            </a:solidFill>
            <a:prstDash val="solid"/>
          </a:ln>
          <a:effectLst>
            <a:outerShdw blurRad="50800" dist="38100" dir="2700000" algn="tl" rotWithShape="0">
              <a:prstClr val="black">
                <a:alpha val="40000"/>
              </a:prstClr>
            </a:outerShdw>
          </a:effectLst>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Tree>
    <p:extLst>
      <p:ext uri="{BB962C8B-B14F-4D97-AF65-F5344CB8AC3E}">
        <p14:creationId xmlns:p14="http://schemas.microsoft.com/office/powerpoint/2010/main" val="613299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33</a:t>
            </a:fld>
            <a:endParaRPr lang="ja-JP" altLang="en-US" dirty="0"/>
          </a:p>
        </p:txBody>
      </p:sp>
      <p:sp>
        <p:nvSpPr>
          <p:cNvPr id="5" name="コンテンツ プレースホルダー 3"/>
          <p:cNvSpPr>
            <a:spLocks noGrp="1"/>
          </p:cNvSpPr>
          <p:nvPr>
            <p:ph sz="quarter" idx="13"/>
          </p:nvPr>
        </p:nvSpPr>
        <p:spPr>
          <a:xfrm>
            <a:off x="261864" y="476672"/>
            <a:ext cx="8208912" cy="458695"/>
          </a:xfrm>
        </p:spPr>
        <p:txBody>
          <a:bodyPr>
            <a:noAutofit/>
          </a:bodyPr>
          <a:lstStyle/>
          <a:p>
            <a:r>
              <a:rPr lang="ja-JP" altLang="en-US" sz="2800" dirty="0"/>
              <a:t>外部</a:t>
            </a:r>
            <a:r>
              <a:rPr kumimoji="1" lang="ja-JP" altLang="en-US" sz="2800" dirty="0"/>
              <a:t>障害管理機能連携</a:t>
            </a:r>
          </a:p>
        </p:txBody>
      </p:sp>
      <p:sp>
        <p:nvSpPr>
          <p:cNvPr id="6" name="コンテンツ プレースホルダー 1"/>
          <p:cNvSpPr>
            <a:spLocks noGrp="1"/>
          </p:cNvSpPr>
          <p:nvPr>
            <p:ph idx="1"/>
          </p:nvPr>
        </p:nvSpPr>
        <p:spPr>
          <a:xfrm>
            <a:off x="251520" y="1038222"/>
            <a:ext cx="8640960" cy="446562"/>
          </a:xfrm>
        </p:spPr>
        <p:txBody>
          <a:bodyPr>
            <a:noAutofit/>
          </a:bodyPr>
          <a:lstStyle/>
          <a:p>
            <a:r>
              <a:rPr kumimoji="1" lang="ja-JP" altLang="en-US" sz="2400" dirty="0"/>
              <a:t>外部</a:t>
            </a:r>
            <a:r>
              <a:rPr kumimoji="1" lang="en-US" altLang="ja-JP" sz="2400" dirty="0"/>
              <a:t>BTS</a:t>
            </a:r>
            <a:r>
              <a:rPr kumimoji="1" lang="ja-JP" altLang="en-US" sz="2400" dirty="0"/>
              <a:t>（障害管理ツール）と</a:t>
            </a:r>
            <a:r>
              <a:rPr kumimoji="1" lang="en-US" altLang="ja-JP" sz="2400" dirty="0"/>
              <a:t>CAT</a:t>
            </a:r>
            <a:r>
              <a:rPr kumimoji="1" lang="ja-JP" altLang="en-US" sz="2400" dirty="0"/>
              <a:t>を連携</a:t>
            </a:r>
          </a:p>
        </p:txBody>
      </p:sp>
      <p:pic>
        <p:nvPicPr>
          <p:cNvPr id="1026" name="Picture 2" descr="http://s-op.org/wp-content/uploads/2012/08/Redmine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50" y="2296706"/>
            <a:ext cx="1438415" cy="14384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stah.change-vision.com/ja/images/stories/logo/jira-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476" y="2440236"/>
            <a:ext cx="2501656" cy="1148020"/>
          </a:xfrm>
          <a:prstGeom prst="rect">
            <a:avLst/>
          </a:prstGeom>
          <a:noFill/>
          <a:extLst>
            <a:ext uri="{909E8E84-426E-40DD-AFC4-6F175D3DCCD1}">
              <a14:hiddenFill xmlns:a14="http://schemas.microsoft.com/office/drawing/2010/main">
                <a:solidFill>
                  <a:srgbClr val="FFFFFF"/>
                </a:solidFill>
              </a14:hiddenFill>
            </a:ext>
          </a:extLst>
        </p:spPr>
      </p:pic>
      <p:sp>
        <p:nvSpPr>
          <p:cNvPr id="9" name="コンテンツ プレースホルダー 1"/>
          <p:cNvSpPr txBox="1">
            <a:spLocks/>
          </p:cNvSpPr>
          <p:nvPr/>
        </p:nvSpPr>
        <p:spPr>
          <a:xfrm>
            <a:off x="755576" y="4437112"/>
            <a:ext cx="7632848" cy="8495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dirty="0"/>
              <a:t>　・外部</a:t>
            </a:r>
            <a:r>
              <a:rPr lang="en-US" altLang="ja-JP" dirty="0"/>
              <a:t>BTS</a:t>
            </a:r>
            <a:r>
              <a:rPr lang="ja-JP" altLang="en-US" dirty="0"/>
              <a:t>のデータをマスターとし、自動的にデータを同期</a:t>
            </a:r>
            <a:endParaRPr lang="en-US" altLang="ja-JP" dirty="0"/>
          </a:p>
          <a:p>
            <a:pPr marL="0" indent="0">
              <a:buNone/>
            </a:pPr>
            <a:r>
              <a:rPr lang="ja-JP" altLang="en-US" dirty="0"/>
              <a:t>　・同期したデータを</a:t>
            </a:r>
            <a:r>
              <a:rPr lang="en-US" altLang="ja-JP" dirty="0"/>
              <a:t>CAT</a:t>
            </a:r>
            <a:r>
              <a:rPr lang="ja-JP" altLang="en-US" dirty="0"/>
              <a:t>の機能で参照可能</a:t>
            </a:r>
            <a:endParaRPr lang="ja-JP" altLang="en-US" b="1" dirty="0">
              <a:solidFill>
                <a:schemeClr val="accent1"/>
              </a:solidFill>
            </a:endParaRPr>
          </a:p>
          <a:p>
            <a:endParaRPr lang="en-US" altLang="ja-JP" dirty="0"/>
          </a:p>
        </p:txBody>
      </p:sp>
      <p:sp>
        <p:nvSpPr>
          <p:cNvPr id="12" name="コンテンツ プレースホルダー 1"/>
          <p:cNvSpPr txBox="1">
            <a:spLocks/>
          </p:cNvSpPr>
          <p:nvPr/>
        </p:nvSpPr>
        <p:spPr>
          <a:xfrm>
            <a:off x="251520" y="5545947"/>
            <a:ext cx="8640960" cy="40333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2400" dirty="0"/>
              <a:t>これまでの運用をそのまま使って</a:t>
            </a:r>
            <a:r>
              <a:rPr lang="en-US" altLang="ja-JP" sz="2400" dirty="0"/>
              <a:t>CAT</a:t>
            </a:r>
            <a:r>
              <a:rPr lang="ja-JP" altLang="en-US" sz="2400" dirty="0"/>
              <a:t>を利用可能</a:t>
            </a:r>
          </a:p>
        </p:txBody>
      </p:sp>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1832" y="2581983"/>
            <a:ext cx="864526" cy="864526"/>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2160" y="2713838"/>
            <a:ext cx="3013948" cy="874418"/>
          </a:xfrm>
          <a:prstGeom prst="rect">
            <a:avLst/>
          </a:prstGeom>
        </p:spPr>
      </p:pic>
    </p:spTree>
    <p:extLst>
      <p:ext uri="{BB962C8B-B14F-4D97-AF65-F5344CB8AC3E}">
        <p14:creationId xmlns:p14="http://schemas.microsoft.com/office/powerpoint/2010/main" val="2581941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a:srcRect b="5380"/>
          <a:stretch/>
        </p:blipFill>
        <p:spPr>
          <a:xfrm>
            <a:off x="327094" y="1476686"/>
            <a:ext cx="8565386" cy="3517101"/>
          </a:xfrm>
          <a:prstGeom prst="rect">
            <a:avLst/>
          </a:prstGeom>
        </p:spPr>
      </p:pic>
      <p:sp>
        <p:nvSpPr>
          <p:cNvPr id="2" name="コンテンツ プレースホルダー 1"/>
          <p:cNvSpPr>
            <a:spLocks noGrp="1"/>
          </p:cNvSpPr>
          <p:nvPr>
            <p:ph idx="1"/>
          </p:nvPr>
        </p:nvSpPr>
        <p:spPr/>
        <p:txBody>
          <a:bodyPr/>
          <a:lstStyle/>
          <a:p>
            <a:r>
              <a:rPr lang="ja-JP" altLang="en-US" dirty="0"/>
              <a:t>テストの進捗状況、プロジェクトの品質状況をグラフィカルに表示</a:t>
            </a:r>
            <a:endParaRPr kumimoji="1" lang="ja-JP" altLang="en-US" dirty="0"/>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34</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進捗管理機能（全体進捗グラフ）</a:t>
            </a:r>
          </a:p>
        </p:txBody>
      </p:sp>
      <p:sp>
        <p:nvSpPr>
          <p:cNvPr id="5" name="テキスト ボックス 4"/>
          <p:cNvSpPr txBox="1"/>
          <p:nvPr/>
        </p:nvSpPr>
        <p:spPr>
          <a:xfrm>
            <a:off x="6522770" y="6597352"/>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6" name="コンテンツ プレースホルダー 1"/>
          <p:cNvSpPr txBox="1">
            <a:spLocks/>
          </p:cNvSpPr>
          <p:nvPr/>
        </p:nvSpPr>
        <p:spPr>
          <a:xfrm>
            <a:off x="251520" y="5005074"/>
            <a:ext cx="8640960" cy="16990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テストの</a:t>
            </a:r>
            <a:r>
              <a:rPr lang="ja-JP" altLang="en-US" dirty="0">
                <a:solidFill>
                  <a:schemeClr val="accent1"/>
                </a:solidFill>
              </a:rPr>
              <a:t>実施件数</a:t>
            </a:r>
            <a:r>
              <a:rPr lang="ja-JP" altLang="en-US" dirty="0"/>
              <a:t>と</a:t>
            </a:r>
            <a:r>
              <a:rPr lang="ja-JP" altLang="en-US" dirty="0">
                <a:solidFill>
                  <a:schemeClr val="accent1"/>
                </a:solidFill>
              </a:rPr>
              <a:t>障害収束曲線</a:t>
            </a:r>
            <a:r>
              <a:rPr lang="ja-JP" altLang="en-US" dirty="0"/>
              <a:t>を表示し、ソフトウェアの</a:t>
            </a:r>
            <a:r>
              <a:rPr lang="ja-JP" altLang="en-US" b="1" dirty="0">
                <a:solidFill>
                  <a:schemeClr val="accent1"/>
                </a:solidFill>
              </a:rPr>
              <a:t>品質状況</a:t>
            </a:r>
            <a:r>
              <a:rPr lang="ja-JP" altLang="en-US" dirty="0"/>
              <a:t>を</a:t>
            </a:r>
            <a:r>
              <a:rPr lang="ja-JP" altLang="en-US" b="1" dirty="0">
                <a:solidFill>
                  <a:schemeClr val="accent1"/>
                </a:solidFill>
              </a:rPr>
              <a:t>可視化</a:t>
            </a:r>
            <a:endParaRPr lang="en-US" altLang="ja-JP" dirty="0"/>
          </a:p>
          <a:p>
            <a:pPr lvl="1"/>
            <a:r>
              <a:rPr lang="ja-JP" altLang="en-US" dirty="0"/>
              <a:t>表示設定で様々な粒度でグラフ表示が可能</a:t>
            </a:r>
            <a:endParaRPr lang="en-US" altLang="ja-JP" dirty="0"/>
          </a:p>
          <a:p>
            <a:pPr lvl="1"/>
            <a:r>
              <a:rPr lang="en-US" altLang="ja-JP" dirty="0"/>
              <a:t>Excel</a:t>
            </a:r>
            <a:r>
              <a:rPr lang="ja-JP" altLang="en-US" dirty="0"/>
              <a:t>でマクロを作る必要なし</a:t>
            </a:r>
            <a:endParaRPr lang="ja-JP" altLang="en-US" b="1" dirty="0">
              <a:solidFill>
                <a:schemeClr val="accent1"/>
              </a:solidFill>
            </a:endParaRPr>
          </a:p>
          <a:p>
            <a:endParaRPr lang="en-US" altLang="ja-JP" dirty="0"/>
          </a:p>
        </p:txBody>
      </p:sp>
      <p:sp>
        <p:nvSpPr>
          <p:cNvPr id="7" name="正方形/長方形 6"/>
          <p:cNvSpPr/>
          <p:nvPr/>
        </p:nvSpPr>
        <p:spPr>
          <a:xfrm>
            <a:off x="1379064" y="2243508"/>
            <a:ext cx="6358830" cy="26677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56754" y="1782176"/>
            <a:ext cx="2429577" cy="219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a:off x="931570" y="4407870"/>
            <a:ext cx="7384846" cy="0"/>
          </a:xfrm>
          <a:prstGeom prst="straightConnector1">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910785" y="2006890"/>
            <a:ext cx="86409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障害数</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9" name="テキスト ボックス 18"/>
          <p:cNvSpPr txBox="1"/>
          <p:nvPr/>
        </p:nvSpPr>
        <p:spPr>
          <a:xfrm>
            <a:off x="195897" y="2045248"/>
            <a:ext cx="101027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ケース数</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0" name="テキスト ボックス 19"/>
          <p:cNvSpPr txBox="1"/>
          <p:nvPr/>
        </p:nvSpPr>
        <p:spPr>
          <a:xfrm>
            <a:off x="2876154" y="1587365"/>
            <a:ext cx="149016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絞り込み項目</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1" name="テキスト ボックス 20"/>
          <p:cNvSpPr txBox="1"/>
          <p:nvPr/>
        </p:nvSpPr>
        <p:spPr>
          <a:xfrm>
            <a:off x="5329950" y="1677630"/>
            <a:ext cx="693988"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凡例</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2" name="テキスト ボックス 21"/>
          <p:cNvSpPr txBox="1"/>
          <p:nvPr/>
        </p:nvSpPr>
        <p:spPr>
          <a:xfrm>
            <a:off x="2123728" y="4082038"/>
            <a:ext cx="1101572"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表示期間</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grpSp>
        <p:nvGrpSpPr>
          <p:cNvPr id="13" name="グループ化 12"/>
          <p:cNvGrpSpPr/>
          <p:nvPr/>
        </p:nvGrpSpPr>
        <p:grpSpPr>
          <a:xfrm>
            <a:off x="931570" y="2541879"/>
            <a:ext cx="7330009" cy="1833674"/>
            <a:chOff x="931570" y="2424023"/>
            <a:chExt cx="7330009" cy="1951530"/>
          </a:xfrm>
        </p:grpSpPr>
        <p:cxnSp>
          <p:nvCxnSpPr>
            <p:cNvPr id="9" name="直線矢印コネクタ 8"/>
            <p:cNvCxnSpPr/>
            <p:nvPr/>
          </p:nvCxnSpPr>
          <p:spPr>
            <a:xfrm flipV="1">
              <a:off x="931570" y="2424023"/>
              <a:ext cx="0" cy="19515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8261579" y="2424023"/>
              <a:ext cx="0" cy="19515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247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2362" t="6135" r="14950" b="228"/>
          <a:stretch/>
        </p:blipFill>
        <p:spPr>
          <a:xfrm>
            <a:off x="827584" y="1367415"/>
            <a:ext cx="7560840" cy="4307847"/>
          </a:xfrm>
          <a:prstGeom prst="rect">
            <a:avLst/>
          </a:prstGeom>
        </p:spPr>
      </p:pic>
      <p:sp>
        <p:nvSpPr>
          <p:cNvPr id="2" name="コンテンツ プレースホルダー 1"/>
          <p:cNvSpPr>
            <a:spLocks noGrp="1"/>
          </p:cNvSpPr>
          <p:nvPr>
            <p:ph idx="1"/>
          </p:nvPr>
        </p:nvSpPr>
        <p:spPr/>
        <p:txBody>
          <a:bodyPr/>
          <a:lstStyle/>
          <a:p>
            <a:r>
              <a:rPr kumimoji="1" lang="ja-JP" altLang="en-US" dirty="0"/>
              <a:t>テーブル表示で予定と実績の差異の確認が可能</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35</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進捗管理機能（全体進捗テーブル）</a:t>
            </a:r>
          </a:p>
        </p:txBody>
      </p:sp>
      <p:sp>
        <p:nvSpPr>
          <p:cNvPr id="8" name="正方形/長方形 7"/>
          <p:cNvSpPr/>
          <p:nvPr/>
        </p:nvSpPr>
        <p:spPr>
          <a:xfrm>
            <a:off x="2771800" y="1696032"/>
            <a:ext cx="5616624" cy="34352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022505" y="4030782"/>
            <a:ext cx="2448271"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予定と実績の差異の確認</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0" name="テキスト ボックス 9"/>
          <p:cNvSpPr txBox="1"/>
          <p:nvPr/>
        </p:nvSpPr>
        <p:spPr>
          <a:xfrm>
            <a:off x="2339752" y="2108043"/>
            <a:ext cx="3888432"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グラフ同様表示単位・期間の変更が可能</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1" name="テキスト ボックス 10"/>
          <p:cNvSpPr txBox="1"/>
          <p:nvPr/>
        </p:nvSpPr>
        <p:spPr>
          <a:xfrm>
            <a:off x="6522770" y="6597352"/>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12" name="正方形/長方形 11"/>
          <p:cNvSpPr/>
          <p:nvPr/>
        </p:nvSpPr>
        <p:spPr>
          <a:xfrm>
            <a:off x="853642" y="3707598"/>
            <a:ext cx="7534781" cy="30265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62472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1962" t="7664" r="3539" b="7290"/>
          <a:stretch/>
        </p:blipFill>
        <p:spPr>
          <a:xfrm>
            <a:off x="179512" y="1460656"/>
            <a:ext cx="8640960" cy="3912560"/>
          </a:xfrm>
          <a:prstGeom prst="rect">
            <a:avLst/>
          </a:prstGeom>
        </p:spPr>
      </p:pic>
      <p:sp>
        <p:nvSpPr>
          <p:cNvPr id="2" name="コンテンツ プレースホルダー 1"/>
          <p:cNvSpPr>
            <a:spLocks noGrp="1"/>
          </p:cNvSpPr>
          <p:nvPr>
            <p:ph idx="1"/>
          </p:nvPr>
        </p:nvSpPr>
        <p:spPr>
          <a:xfrm>
            <a:off x="251520" y="1038222"/>
            <a:ext cx="8640960" cy="417092"/>
          </a:xfrm>
        </p:spPr>
        <p:txBody>
          <a:bodyPr/>
          <a:lstStyle/>
          <a:p>
            <a:r>
              <a:rPr kumimoji="1" lang="ja-JP" altLang="en-US" dirty="0"/>
              <a:t>テスト仕様書、メンバー、テスト環境ごとに進捗確認が可能</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36</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進捗管理機能（詳細進捗テーブル）</a:t>
            </a:r>
          </a:p>
        </p:txBody>
      </p:sp>
      <p:sp>
        <p:nvSpPr>
          <p:cNvPr id="6" name="正方形/長方形 5"/>
          <p:cNvSpPr/>
          <p:nvPr/>
        </p:nvSpPr>
        <p:spPr>
          <a:xfrm>
            <a:off x="1367748" y="3371474"/>
            <a:ext cx="1349994" cy="30571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557014" y="2650549"/>
            <a:ext cx="614333" cy="3079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259632" y="3725982"/>
            <a:ext cx="2916220"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進捗に遅れがあると</a:t>
            </a:r>
            <a:r>
              <a:rPr lang="ja-JP" altLang="en-US"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rPr>
              <a:t>強調表示</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9" name="テキスト ボックス 8"/>
          <p:cNvSpPr txBox="1"/>
          <p:nvPr/>
        </p:nvSpPr>
        <p:spPr>
          <a:xfrm>
            <a:off x="6196966" y="1948325"/>
            <a:ext cx="2024174"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上が実績、下が予定</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0" name="正方形/長方形 9"/>
          <p:cNvSpPr/>
          <p:nvPr/>
        </p:nvSpPr>
        <p:spPr>
          <a:xfrm>
            <a:off x="193691" y="1871904"/>
            <a:ext cx="5962485" cy="41427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565822" y="1380916"/>
            <a:ext cx="3708308"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テスト仕様書の様々な情報を参照可能</a:t>
            </a:r>
            <a:endParaRPr lang="ja-JP" sz="1600" b="1" i="0" u="none" strike="noStrike" kern="1200" dirty="0">
              <a:ln>
                <a:noFill/>
              </a:ln>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3" name="コンテンツ プレースホルダー 1"/>
          <p:cNvSpPr txBox="1">
            <a:spLocks/>
          </p:cNvSpPr>
          <p:nvPr/>
        </p:nvSpPr>
        <p:spPr>
          <a:xfrm>
            <a:off x="251520" y="5455117"/>
            <a:ext cx="8640960" cy="8102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よりきめ細やかな進捗管理が可能に</a:t>
            </a:r>
            <a:endParaRPr lang="en-US" altLang="ja-JP" dirty="0"/>
          </a:p>
          <a:p>
            <a:r>
              <a:rPr lang="ja-JP" altLang="en-US" dirty="0"/>
              <a:t>遅れのあるテスト仕様書が一目で分かる</a:t>
            </a:r>
            <a:endParaRPr lang="en-US" altLang="ja-JP" dirty="0"/>
          </a:p>
        </p:txBody>
      </p:sp>
      <p:sp>
        <p:nvSpPr>
          <p:cNvPr id="14" name="テキスト ボックス 13"/>
          <p:cNvSpPr txBox="1"/>
          <p:nvPr/>
        </p:nvSpPr>
        <p:spPr>
          <a:xfrm>
            <a:off x="6522770" y="6597352"/>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Tree>
    <p:extLst>
      <p:ext uri="{BB962C8B-B14F-4D97-AF65-F5344CB8AC3E}">
        <p14:creationId xmlns:p14="http://schemas.microsoft.com/office/powerpoint/2010/main" val="2816523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
          <p:cNvSpPr txBox="1">
            <a:spLocks/>
          </p:cNvSpPr>
          <p:nvPr/>
        </p:nvSpPr>
        <p:spPr>
          <a:xfrm>
            <a:off x="251520" y="3137701"/>
            <a:ext cx="8640960" cy="164918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面倒なアサインも自動入力で簡単に</a:t>
            </a:r>
            <a:endParaRPr lang="en-US" altLang="ja-JP" dirty="0"/>
          </a:p>
          <a:p>
            <a:pPr lvl="1"/>
            <a:r>
              <a:rPr lang="en-US" altLang="ja-JP" dirty="0"/>
              <a:t>1</a:t>
            </a:r>
            <a:r>
              <a:rPr lang="ja-JP" altLang="en-US" dirty="0"/>
              <a:t>ケース当たりの時間、テスト仕様書の優先度、開始日、終了日を入力</a:t>
            </a:r>
            <a:endParaRPr lang="en-US" altLang="ja-JP" dirty="0"/>
          </a:p>
          <a:p>
            <a:pPr lvl="1"/>
            <a:r>
              <a:rPr lang="ja-JP" altLang="en-US" dirty="0"/>
              <a:t>アサインするテスターを選択</a:t>
            </a:r>
            <a:endParaRPr lang="en-US" altLang="ja-JP" dirty="0"/>
          </a:p>
          <a:p>
            <a:pPr lvl="1"/>
            <a:r>
              <a:rPr lang="ja-JP" altLang="en-US" dirty="0"/>
              <a:t>ワークタイム以上の割り付けも可能</a:t>
            </a:r>
            <a:endParaRPr lang="en-US" altLang="ja-JP" dirty="0"/>
          </a:p>
          <a:p>
            <a:pPr marL="457200" lvl="1" indent="0">
              <a:buNone/>
            </a:pPr>
            <a:r>
              <a:rPr lang="ja-JP" altLang="en-US" dirty="0"/>
              <a:t>　</a:t>
            </a:r>
            <a:r>
              <a:rPr lang="en-US" altLang="ja-JP" dirty="0"/>
              <a:t>(</a:t>
            </a:r>
            <a:r>
              <a:rPr lang="ja-JP" altLang="en-US" dirty="0"/>
              <a:t>納期直前等</a:t>
            </a:r>
            <a:r>
              <a:rPr lang="en-US" altLang="ja-JP" dirty="0"/>
              <a:t>)</a:t>
            </a:r>
          </a:p>
        </p:txBody>
      </p:sp>
      <p:sp>
        <p:nvSpPr>
          <p:cNvPr id="2" name="コンテンツ プレースホルダー 1"/>
          <p:cNvSpPr>
            <a:spLocks noGrp="1"/>
          </p:cNvSpPr>
          <p:nvPr>
            <p:ph idx="1"/>
          </p:nvPr>
        </p:nvSpPr>
        <p:spPr>
          <a:xfrm>
            <a:off x="251520" y="955436"/>
            <a:ext cx="8640960" cy="2841202"/>
          </a:xfrm>
        </p:spPr>
        <p:txBody>
          <a:bodyPr/>
          <a:lstStyle/>
          <a:p>
            <a:r>
              <a:rPr lang="ja-JP" altLang="en-US" dirty="0"/>
              <a:t>仕様書・担当者ごとに予定入力が可能</a:t>
            </a:r>
            <a:endParaRPr kumimoji="1" lang="ja-JP" altLang="en-US" dirty="0"/>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37</a:t>
            </a:fld>
            <a:endParaRPr lang="ja-JP" altLang="en-US" dirty="0"/>
          </a:p>
        </p:txBody>
      </p:sp>
      <p:sp>
        <p:nvSpPr>
          <p:cNvPr id="4" name="コンテンツ プレースホルダー 3"/>
          <p:cNvSpPr>
            <a:spLocks noGrp="1"/>
          </p:cNvSpPr>
          <p:nvPr>
            <p:ph sz="quarter" idx="13"/>
          </p:nvPr>
        </p:nvSpPr>
        <p:spPr/>
        <p:txBody>
          <a:bodyPr>
            <a:noAutofit/>
          </a:bodyPr>
          <a:lstStyle/>
          <a:p>
            <a:r>
              <a:rPr lang="ja-JP" altLang="en-US" sz="2800" dirty="0"/>
              <a:t>予実管理</a:t>
            </a:r>
            <a:r>
              <a:rPr kumimoji="1" lang="ja-JP" altLang="en-US" sz="2800" dirty="0"/>
              <a:t>機能</a:t>
            </a:r>
          </a:p>
        </p:txBody>
      </p:sp>
      <p:sp>
        <p:nvSpPr>
          <p:cNvPr id="5" name="テキスト ボックス 4"/>
          <p:cNvSpPr txBox="1"/>
          <p:nvPr/>
        </p:nvSpPr>
        <p:spPr>
          <a:xfrm>
            <a:off x="6522770" y="6597352"/>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10" name="テキスト ボックス 9"/>
          <p:cNvSpPr txBox="1"/>
          <p:nvPr/>
        </p:nvSpPr>
        <p:spPr>
          <a:xfrm>
            <a:off x="6588223" y="2975532"/>
            <a:ext cx="230425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手動で細かな予定調整</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grpSp>
        <p:nvGrpSpPr>
          <p:cNvPr id="11" name="グループ化 10">
            <a:extLst>
              <a:ext uri="{FF2B5EF4-FFF2-40B4-BE49-F238E27FC236}">
                <a16:creationId xmlns:a16="http://schemas.microsoft.com/office/drawing/2014/main" id="{BCFC8FE9-6EB7-46A9-89C9-9833616EAEDB}"/>
              </a:ext>
            </a:extLst>
          </p:cNvPr>
          <p:cNvGrpSpPr/>
          <p:nvPr/>
        </p:nvGrpSpPr>
        <p:grpSpPr>
          <a:xfrm>
            <a:off x="251520" y="1286670"/>
            <a:ext cx="8712968" cy="1774693"/>
            <a:chOff x="251520" y="1484784"/>
            <a:chExt cx="8712968" cy="1774693"/>
          </a:xfrm>
        </p:grpSpPr>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2363" t="8421" r="2464" b="53003"/>
            <a:stretch/>
          </p:blipFill>
          <p:spPr>
            <a:xfrm>
              <a:off x="261864" y="1484784"/>
              <a:ext cx="8702624" cy="1774693"/>
            </a:xfrm>
            <a:prstGeom prst="rect">
              <a:avLst/>
            </a:prstGeom>
          </p:spPr>
        </p:pic>
        <p:sp>
          <p:nvSpPr>
            <p:cNvPr id="8" name="正方形/長方形 7"/>
            <p:cNvSpPr/>
            <p:nvPr/>
          </p:nvSpPr>
          <p:spPr>
            <a:xfrm>
              <a:off x="251520" y="2060848"/>
              <a:ext cx="432048" cy="21602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868144" y="2276872"/>
              <a:ext cx="3024335" cy="90707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30659" y="1677872"/>
              <a:ext cx="2448272"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自動入力で簡単予定入力</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grpSp>
      <p:sp>
        <p:nvSpPr>
          <p:cNvPr id="16" name="コンテンツ プレースホルダー 1">
            <a:extLst>
              <a:ext uri="{FF2B5EF4-FFF2-40B4-BE49-F238E27FC236}">
                <a16:creationId xmlns:a16="http://schemas.microsoft.com/office/drawing/2014/main" id="{E192E894-E188-4527-8B73-154899B4734F}"/>
              </a:ext>
            </a:extLst>
          </p:cNvPr>
          <p:cNvSpPr txBox="1">
            <a:spLocks/>
          </p:cNvSpPr>
          <p:nvPr/>
        </p:nvSpPr>
        <p:spPr>
          <a:xfrm>
            <a:off x="251520" y="4993857"/>
            <a:ext cx="8640960" cy="128844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テストケース単位の予定入力もサポート</a:t>
            </a:r>
            <a:endParaRPr lang="en-US" altLang="ja-JP" dirty="0"/>
          </a:p>
          <a:p>
            <a:pPr lvl="1"/>
            <a:r>
              <a:rPr lang="ja-JP" altLang="en-US" dirty="0"/>
              <a:t>テストケース毎に実施担当者をアサイン</a:t>
            </a:r>
            <a:endParaRPr lang="en-US" altLang="ja-JP" dirty="0"/>
          </a:p>
          <a:p>
            <a:pPr lvl="1"/>
            <a:r>
              <a:rPr lang="ja-JP" altLang="en-US" dirty="0"/>
              <a:t>実施予定日を入力し予実を管理する事も可能</a:t>
            </a:r>
            <a:endParaRPr lang="en-US" altLang="ja-JP" dirty="0"/>
          </a:p>
        </p:txBody>
      </p:sp>
      <p:pic>
        <p:nvPicPr>
          <p:cNvPr id="7" name="図 6"/>
          <p:cNvPicPr>
            <a:picLocks noChangeAspect="1"/>
          </p:cNvPicPr>
          <p:nvPr/>
        </p:nvPicPr>
        <p:blipFill>
          <a:blip r:embed="rId4"/>
          <a:stretch>
            <a:fillRect/>
          </a:stretch>
        </p:blipFill>
        <p:spPr>
          <a:xfrm>
            <a:off x="6245808" y="3739881"/>
            <a:ext cx="1734683" cy="1192315"/>
          </a:xfrm>
          <a:prstGeom prst="rect">
            <a:avLst/>
          </a:prstGeom>
        </p:spPr>
      </p:pic>
      <p:sp>
        <p:nvSpPr>
          <p:cNvPr id="15" name="正方形/長方形 14"/>
          <p:cNvSpPr/>
          <p:nvPr/>
        </p:nvSpPr>
        <p:spPr>
          <a:xfrm>
            <a:off x="6286954" y="4394889"/>
            <a:ext cx="1734683" cy="28962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線コネクタ 16"/>
          <p:cNvSpPr/>
          <p:nvPr/>
        </p:nvSpPr>
        <p:spPr>
          <a:xfrm>
            <a:off x="4860032" y="4328639"/>
            <a:ext cx="1481730" cy="277644"/>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grpSp>
        <p:nvGrpSpPr>
          <p:cNvPr id="19" name="グループ化 18">
            <a:extLst>
              <a:ext uri="{FF2B5EF4-FFF2-40B4-BE49-F238E27FC236}">
                <a16:creationId xmlns:a16="http://schemas.microsoft.com/office/drawing/2014/main" id="{336E2761-A430-4555-8842-D59F4DD448C2}"/>
              </a:ext>
            </a:extLst>
          </p:cNvPr>
          <p:cNvGrpSpPr/>
          <p:nvPr/>
        </p:nvGrpSpPr>
        <p:grpSpPr>
          <a:xfrm>
            <a:off x="5868144" y="5327357"/>
            <a:ext cx="2517017" cy="1104544"/>
            <a:chOff x="5619919" y="5203852"/>
            <a:chExt cx="2517017" cy="1104544"/>
          </a:xfrm>
        </p:grpSpPr>
        <p:pic>
          <p:nvPicPr>
            <p:cNvPr id="14" name="図 13">
              <a:extLst>
                <a:ext uri="{FF2B5EF4-FFF2-40B4-BE49-F238E27FC236}">
                  <a16:creationId xmlns:a16="http://schemas.microsoft.com/office/drawing/2014/main" id="{6EB8E292-D31B-4724-8C41-7B0D06E4DDC0}"/>
                </a:ext>
              </a:extLst>
            </p:cNvPr>
            <p:cNvPicPr>
              <a:picLocks noChangeAspect="1"/>
            </p:cNvPicPr>
            <p:nvPr/>
          </p:nvPicPr>
          <p:blipFill rotWithShape="1">
            <a:blip r:embed="rId5"/>
            <a:srcRect b="27006"/>
            <a:stretch/>
          </p:blipFill>
          <p:spPr>
            <a:xfrm>
              <a:off x="5619919" y="5203852"/>
              <a:ext cx="2517017" cy="1104544"/>
            </a:xfrm>
            <a:prstGeom prst="rect">
              <a:avLst/>
            </a:prstGeom>
          </p:spPr>
        </p:pic>
        <p:sp>
          <p:nvSpPr>
            <p:cNvPr id="18" name="正方形/長方形 17">
              <a:extLst>
                <a:ext uri="{FF2B5EF4-FFF2-40B4-BE49-F238E27FC236}">
                  <a16:creationId xmlns:a16="http://schemas.microsoft.com/office/drawing/2014/main" id="{769FFD19-5918-4A28-A2EE-EE5D9A89409A}"/>
                </a:ext>
              </a:extLst>
            </p:cNvPr>
            <p:cNvSpPr/>
            <p:nvPr/>
          </p:nvSpPr>
          <p:spPr>
            <a:xfrm>
              <a:off x="7351010" y="5224063"/>
              <a:ext cx="785925" cy="92422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B39BE964-A73B-43A8-BC80-460BD0F3D16B}"/>
              </a:ext>
            </a:extLst>
          </p:cNvPr>
          <p:cNvSpPr txBox="1"/>
          <p:nvPr/>
        </p:nvSpPr>
        <p:spPr>
          <a:xfrm>
            <a:off x="5957777" y="5066452"/>
            <a:ext cx="2304256" cy="365954"/>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100" b="1" dirty="0">
                <a:solidFill>
                  <a:srgbClr val="C00000"/>
                </a:solidFill>
                <a:latin typeface="メイリオ" panose="020B0604030504040204" pitchFamily="50" charset="-128"/>
                <a:ea typeface="メイリオ" panose="020B0604030504040204" pitchFamily="50" charset="-128"/>
                <a:cs typeface="Mangal" pitchFamily="2"/>
              </a:rPr>
              <a:t>ケース毎の予定入力例</a:t>
            </a:r>
            <a:endParaRPr lang="en-US" altLang="ja-JP" sz="11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2" name="テキスト ボックス 21">
            <a:extLst>
              <a:ext uri="{FF2B5EF4-FFF2-40B4-BE49-F238E27FC236}">
                <a16:creationId xmlns:a16="http://schemas.microsoft.com/office/drawing/2014/main" id="{D3265C9B-EFCB-434D-8534-E259B54B2E62}"/>
              </a:ext>
            </a:extLst>
          </p:cNvPr>
          <p:cNvSpPr txBox="1"/>
          <p:nvPr/>
        </p:nvSpPr>
        <p:spPr>
          <a:xfrm>
            <a:off x="5957777" y="3656653"/>
            <a:ext cx="2304256" cy="365954"/>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100" b="1" dirty="0">
                <a:solidFill>
                  <a:srgbClr val="C00000"/>
                </a:solidFill>
                <a:latin typeface="メイリオ" panose="020B0604030504040204" pitchFamily="50" charset="-128"/>
                <a:ea typeface="メイリオ" panose="020B0604030504040204" pitchFamily="50" charset="-128"/>
                <a:cs typeface="Mangal" pitchFamily="2"/>
              </a:rPr>
              <a:t>自動入力オプション</a:t>
            </a:r>
            <a:endParaRPr lang="en-US" altLang="ja-JP" sz="1100" b="1" dirty="0">
              <a:solidFill>
                <a:srgbClr val="C00000"/>
              </a:solidFill>
              <a:latin typeface="メイリオ" panose="020B0604030504040204" pitchFamily="50" charset="-128"/>
              <a:ea typeface="メイリオ" panose="020B0604030504040204" pitchFamily="50" charset="-128"/>
              <a:cs typeface="Mangal" pitchFamily="2"/>
            </a:endParaRPr>
          </a:p>
        </p:txBody>
      </p:sp>
    </p:spTree>
    <p:extLst>
      <p:ext uri="{BB962C8B-B14F-4D97-AF65-F5344CB8AC3E}">
        <p14:creationId xmlns:p14="http://schemas.microsoft.com/office/powerpoint/2010/main" val="388614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864" y="964396"/>
            <a:ext cx="8640960" cy="5127082"/>
          </a:xfrm>
        </p:spPr>
        <p:txBody>
          <a:bodyPr/>
          <a:lstStyle/>
          <a:p>
            <a:r>
              <a:rPr kumimoji="1" lang="ja-JP" altLang="en-US" dirty="0"/>
              <a:t>本格的なガントチャートでプロジェクトの状況把握コストを削減</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38</a:t>
            </a:fld>
            <a:endParaRPr lang="ja-JP" altLang="en-US" dirty="0"/>
          </a:p>
        </p:txBody>
      </p:sp>
      <p:sp>
        <p:nvSpPr>
          <p:cNvPr id="4" name="コンテンツ プレースホルダー 3"/>
          <p:cNvSpPr>
            <a:spLocks noGrp="1"/>
          </p:cNvSpPr>
          <p:nvPr>
            <p:ph sz="quarter" idx="13"/>
          </p:nvPr>
        </p:nvSpPr>
        <p:spPr/>
        <p:txBody>
          <a:bodyPr>
            <a:noAutofit/>
          </a:bodyPr>
          <a:lstStyle/>
          <a:p>
            <a:r>
              <a:rPr lang="ja-JP" altLang="en-US" sz="2800" dirty="0"/>
              <a:t>スケジュール管理機能</a:t>
            </a:r>
          </a:p>
        </p:txBody>
      </p:sp>
      <p:sp>
        <p:nvSpPr>
          <p:cNvPr id="15" name="コンテンツ プレースホルダー 1">
            <a:extLst>
              <a:ext uri="{FF2B5EF4-FFF2-40B4-BE49-F238E27FC236}">
                <a16:creationId xmlns:a16="http://schemas.microsoft.com/office/drawing/2014/main" id="{B31F4E92-59BB-420E-A477-E79B5B71FEC2}"/>
              </a:ext>
            </a:extLst>
          </p:cNvPr>
          <p:cNvSpPr txBox="1">
            <a:spLocks/>
          </p:cNvSpPr>
          <p:nvPr/>
        </p:nvSpPr>
        <p:spPr>
          <a:xfrm>
            <a:off x="837928" y="5173544"/>
            <a:ext cx="7632848" cy="120778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1600" dirty="0"/>
              <a:t>・チーム毎にスケジュールを管理</a:t>
            </a:r>
            <a:endParaRPr lang="en-US" altLang="ja-JP" sz="1600" dirty="0"/>
          </a:p>
          <a:p>
            <a:pPr marL="0" indent="0">
              <a:buNone/>
            </a:pPr>
            <a:r>
              <a:rPr lang="ja-JP" altLang="en-US" sz="1600" dirty="0"/>
              <a:t>・詳細な設定</a:t>
            </a:r>
            <a:r>
              <a:rPr lang="en-US" altLang="ja-JP" sz="1600" dirty="0"/>
              <a:t>(</a:t>
            </a:r>
            <a:r>
              <a:rPr lang="ja-JP" altLang="en-US" sz="1600" dirty="0"/>
              <a:t>非稼働日・タスク分割・依存関係・マイルストーン</a:t>
            </a:r>
            <a:r>
              <a:rPr lang="en-US" altLang="ja-JP" sz="1600" dirty="0"/>
              <a:t>)</a:t>
            </a:r>
            <a:r>
              <a:rPr lang="ja-JP" altLang="en-US" sz="1600" dirty="0"/>
              <a:t>により</a:t>
            </a:r>
            <a:endParaRPr lang="en-US" altLang="ja-JP" sz="1600" dirty="0"/>
          </a:p>
          <a:p>
            <a:pPr marL="0" indent="0">
              <a:buNone/>
            </a:pPr>
            <a:r>
              <a:rPr lang="ja-JP" altLang="en-US" sz="1600" dirty="0"/>
              <a:t>　タスクの状況を正確に表現</a:t>
            </a:r>
            <a:endParaRPr lang="en-US" altLang="ja-JP" sz="1600" dirty="0"/>
          </a:p>
          <a:p>
            <a:pPr marL="0" indent="0">
              <a:buNone/>
            </a:pPr>
            <a:r>
              <a:rPr lang="ja-JP" altLang="en-US" sz="1600" dirty="0"/>
              <a:t>・多様な表示オプション</a:t>
            </a:r>
            <a:endParaRPr lang="en-US" altLang="ja-JP" sz="1600" dirty="0"/>
          </a:p>
          <a:p>
            <a:pPr marL="0" indent="0">
              <a:buNone/>
            </a:pPr>
            <a:r>
              <a:rPr lang="ja-JP" altLang="en-US" sz="1600" dirty="0"/>
              <a:t>　</a:t>
            </a:r>
            <a:r>
              <a:rPr lang="en-US" altLang="ja-JP" sz="1600" dirty="0"/>
              <a:t>(</a:t>
            </a:r>
            <a:r>
              <a:rPr lang="ja-JP" altLang="en-US" sz="1600" dirty="0"/>
              <a:t>クリティカルパス・イナズマ線・表示期間</a:t>
            </a:r>
            <a:r>
              <a:rPr lang="en-US" altLang="ja-JP" sz="1600" dirty="0"/>
              <a:t>(</a:t>
            </a:r>
            <a:r>
              <a:rPr lang="ja-JP" altLang="en-US" sz="1600" dirty="0"/>
              <a:t>日・週・月・四半期</a:t>
            </a:r>
            <a:r>
              <a:rPr lang="en-US" altLang="ja-JP" sz="1600" dirty="0"/>
              <a:t>)</a:t>
            </a:r>
            <a:r>
              <a:rPr lang="ja-JP" altLang="en-US" sz="1600" dirty="0"/>
              <a:t>を搭載</a:t>
            </a:r>
            <a:endParaRPr lang="en-US" altLang="ja-JP" sz="1600" dirty="0"/>
          </a:p>
        </p:txBody>
      </p:sp>
      <p:pic>
        <p:nvPicPr>
          <p:cNvPr id="6" name="図 5">
            <a:extLst>
              <a:ext uri="{FF2B5EF4-FFF2-40B4-BE49-F238E27FC236}">
                <a16:creationId xmlns:a16="http://schemas.microsoft.com/office/drawing/2014/main" id="{8FF6C6DC-AC3B-4675-BE5D-FA2CE7379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512" y="1386375"/>
            <a:ext cx="5506113" cy="3758140"/>
          </a:xfrm>
          <a:prstGeom prst="rect">
            <a:avLst/>
          </a:prstGeom>
          <a:ln>
            <a:solidFill>
              <a:srgbClr val="000000"/>
            </a:solidFill>
          </a:ln>
        </p:spPr>
      </p:pic>
    </p:spTree>
    <p:extLst>
      <p:ext uri="{BB962C8B-B14F-4D97-AF65-F5344CB8AC3E}">
        <p14:creationId xmlns:p14="http://schemas.microsoft.com/office/powerpoint/2010/main" val="2383162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1520" y="957396"/>
            <a:ext cx="8640960" cy="5127082"/>
          </a:xfrm>
        </p:spPr>
        <p:txBody>
          <a:bodyPr/>
          <a:lstStyle/>
          <a:p>
            <a:r>
              <a:rPr lang="ja-JP" altLang="en-US" dirty="0"/>
              <a:t>テスト遅延の発生した原因や影響などを管理可能に</a:t>
            </a:r>
            <a:endParaRPr kumimoji="1" lang="ja-JP" altLang="en-US" dirty="0"/>
          </a:p>
        </p:txBody>
      </p:sp>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6688" t="4609" r="17530" b="19467"/>
          <a:stretch/>
        </p:blipFill>
        <p:spPr>
          <a:xfrm>
            <a:off x="468255" y="3220749"/>
            <a:ext cx="5111857" cy="2576739"/>
          </a:xfrm>
          <a:prstGeom prst="rect">
            <a:avLst/>
          </a:prstGeom>
        </p:spPr>
      </p:pic>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66538" t="24956" r="9789" b="48849"/>
          <a:stretch/>
        </p:blipFill>
        <p:spPr>
          <a:xfrm>
            <a:off x="5451101" y="3398174"/>
            <a:ext cx="3255879" cy="1812673"/>
          </a:xfrm>
          <a:prstGeom prst="rect">
            <a:avLst/>
          </a:prstGeom>
          <a:noFill/>
          <a:ln>
            <a:solidFill>
              <a:schemeClr val="tx1"/>
            </a:solidFill>
          </a:ln>
        </p:spPr>
      </p:pic>
      <p:pic>
        <p:nvPicPr>
          <p:cNvPr id="5" name="図 4"/>
          <p:cNvPicPr>
            <a:picLocks noChangeAspect="1"/>
          </p:cNvPicPr>
          <p:nvPr/>
        </p:nvPicPr>
        <p:blipFill rotWithShape="1">
          <a:blip r:embed="rId5">
            <a:extLst>
              <a:ext uri="{28A0092B-C50C-407E-A947-70E740481C1C}">
                <a14:useLocalDpi xmlns:a14="http://schemas.microsoft.com/office/drawing/2010/main" val="0"/>
              </a:ext>
            </a:extLst>
          </a:blip>
          <a:srcRect l="1780" t="12677" r="3332" b="49758"/>
          <a:stretch/>
        </p:blipFill>
        <p:spPr>
          <a:xfrm>
            <a:off x="233772" y="1284648"/>
            <a:ext cx="8676456" cy="1728192"/>
          </a:xfrm>
          <a:prstGeom prst="rect">
            <a:avLst/>
          </a:prstGeom>
        </p:spPr>
      </p:pic>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39</a:t>
            </a:fld>
            <a:endParaRPr lang="ja-JP" altLang="en-US" dirty="0"/>
          </a:p>
        </p:txBody>
      </p:sp>
      <p:sp>
        <p:nvSpPr>
          <p:cNvPr id="4" name="コンテンツ プレースホルダー 3"/>
          <p:cNvSpPr>
            <a:spLocks noGrp="1"/>
          </p:cNvSpPr>
          <p:nvPr>
            <p:ph sz="quarter" idx="13"/>
          </p:nvPr>
        </p:nvSpPr>
        <p:spPr/>
        <p:txBody>
          <a:bodyPr>
            <a:noAutofit/>
          </a:bodyPr>
          <a:lstStyle/>
          <a:p>
            <a:r>
              <a:rPr lang="ja-JP" altLang="en-US" sz="2800" dirty="0"/>
              <a:t>テスト課題管理機能</a:t>
            </a:r>
          </a:p>
        </p:txBody>
      </p:sp>
      <p:sp>
        <p:nvSpPr>
          <p:cNvPr id="6" name="正方形/長方形 5"/>
          <p:cNvSpPr/>
          <p:nvPr/>
        </p:nvSpPr>
        <p:spPr>
          <a:xfrm>
            <a:off x="683568" y="2496722"/>
            <a:ext cx="2035286" cy="15074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187624" y="2646245"/>
            <a:ext cx="230425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リンクから詳細画面へ</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9" name="直線コネクタ 8"/>
          <p:cNvSpPr/>
          <p:nvPr/>
        </p:nvSpPr>
        <p:spPr>
          <a:xfrm>
            <a:off x="827584" y="2852936"/>
            <a:ext cx="360040" cy="504056"/>
          </a:xfrm>
          <a:prstGeom prst="line">
            <a:avLst/>
          </a:prstGeom>
          <a:noFill/>
          <a:ln w="18000">
            <a:solidFill>
              <a:srgbClr val="000000"/>
            </a:solidFill>
            <a:prstDash val="solid"/>
            <a:headEnd type="oval"/>
            <a:tailEnd type="oval"/>
          </a:ln>
        </p:spPr>
        <p:txBody>
          <a:bodyPr vert="horz" lIns="90000" tIns="45000" rIns="90000" bIns="4500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pPr>
            <a:endParaRPr lang="en-US" sz="1800" b="0" i="0" u="none" strike="noStrike" kern="1200">
              <a:ln>
                <a:noFill/>
              </a:ln>
              <a:latin typeface="メイリオ" panose="020B0604030504040204" pitchFamily="50" charset="-128"/>
              <a:ea typeface="メイリオ" panose="020B0604030504040204" pitchFamily="50" charset="-128"/>
              <a:cs typeface="Mangal" pitchFamily="2"/>
            </a:endParaRPr>
          </a:p>
        </p:txBody>
      </p:sp>
      <p:sp>
        <p:nvSpPr>
          <p:cNvPr id="11" name="正方形/長方形 10"/>
          <p:cNvSpPr/>
          <p:nvPr/>
        </p:nvSpPr>
        <p:spPr>
          <a:xfrm>
            <a:off x="5898336" y="4192436"/>
            <a:ext cx="2130048" cy="40544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5819093" y="4888871"/>
            <a:ext cx="2952328" cy="89109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詳細進捗画面のカレンダーに</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ポップアップ表示</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13" name="テキスト ボックス 12"/>
          <p:cNvSpPr txBox="1"/>
          <p:nvPr/>
        </p:nvSpPr>
        <p:spPr>
          <a:xfrm>
            <a:off x="683568" y="5440411"/>
            <a:ext cx="1861864"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テスト課題詳細</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spTree>
    <p:extLst>
      <p:ext uri="{BB962C8B-B14F-4D97-AF65-F5344CB8AC3E}">
        <p14:creationId xmlns:p14="http://schemas.microsoft.com/office/powerpoint/2010/main" val="83179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385E4AB-7727-435B-8D78-966C33AF4D19}"/>
              </a:ext>
            </a:extLst>
          </p:cNvPr>
          <p:cNvSpPr>
            <a:spLocks noGrp="1"/>
          </p:cNvSpPr>
          <p:nvPr>
            <p:ph type="title"/>
          </p:nvPr>
        </p:nvSpPr>
        <p:spPr>
          <a:xfrm>
            <a:off x="431540" y="545631"/>
            <a:ext cx="8280920" cy="460375"/>
          </a:xfrm>
        </p:spPr>
        <p:txBody>
          <a:bodyPr/>
          <a:lstStyle/>
          <a:p>
            <a:pPr algn="l"/>
            <a:r>
              <a:rPr kumimoji="1" lang="ja-JP" altLang="en-US" dirty="0">
                <a:latin typeface="メイリオ" panose="020B0604030504040204" pitchFamily="50" charset="-128"/>
                <a:ea typeface="メイリオ" panose="020B0604030504040204" pitchFamily="50" charset="-128"/>
              </a:rPr>
              <a:t>一般的な業務フローと発生する課題の例</a:t>
            </a:r>
          </a:p>
        </p:txBody>
      </p:sp>
      <p:graphicFrame>
        <p:nvGraphicFramePr>
          <p:cNvPr id="43" name="表 42">
            <a:extLst>
              <a:ext uri="{FF2B5EF4-FFF2-40B4-BE49-F238E27FC236}">
                <a16:creationId xmlns:a16="http://schemas.microsoft.com/office/drawing/2014/main" id="{33E7C51E-83E3-4F2B-9E26-41C141A2ED8B}"/>
              </a:ext>
            </a:extLst>
          </p:cNvPr>
          <p:cNvGraphicFramePr>
            <a:graphicFrameLocks noGrp="1"/>
          </p:cNvGraphicFramePr>
          <p:nvPr/>
        </p:nvGraphicFramePr>
        <p:xfrm>
          <a:off x="818586" y="1772816"/>
          <a:ext cx="7425820" cy="4032448"/>
        </p:xfrm>
        <a:graphic>
          <a:graphicData uri="http://schemas.openxmlformats.org/drawingml/2006/table">
            <a:tbl>
              <a:tblPr firstRow="1" bandRow="1">
                <a:tableStyleId>{0505E3EF-67EA-436B-97B2-0124C06EBD24}</a:tableStyleId>
              </a:tblPr>
              <a:tblGrid>
                <a:gridCol w="742522">
                  <a:extLst>
                    <a:ext uri="{9D8B030D-6E8A-4147-A177-3AD203B41FA5}">
                      <a16:colId xmlns:a16="http://schemas.microsoft.com/office/drawing/2014/main" val="20000"/>
                    </a:ext>
                  </a:extLst>
                </a:gridCol>
                <a:gridCol w="990030">
                  <a:extLst>
                    <a:ext uri="{9D8B030D-6E8A-4147-A177-3AD203B41FA5}">
                      <a16:colId xmlns:a16="http://schemas.microsoft.com/office/drawing/2014/main" val="20001"/>
                    </a:ext>
                  </a:extLst>
                </a:gridCol>
                <a:gridCol w="1299414">
                  <a:extLst>
                    <a:ext uri="{9D8B030D-6E8A-4147-A177-3AD203B41FA5}">
                      <a16:colId xmlns:a16="http://schemas.microsoft.com/office/drawing/2014/main" val="20002"/>
                    </a:ext>
                  </a:extLst>
                </a:gridCol>
                <a:gridCol w="1361291">
                  <a:extLst>
                    <a:ext uri="{9D8B030D-6E8A-4147-A177-3AD203B41FA5}">
                      <a16:colId xmlns:a16="http://schemas.microsoft.com/office/drawing/2014/main" val="20003"/>
                    </a:ext>
                  </a:extLst>
                </a:gridCol>
                <a:gridCol w="1113784">
                  <a:extLst>
                    <a:ext uri="{9D8B030D-6E8A-4147-A177-3AD203B41FA5}">
                      <a16:colId xmlns:a16="http://schemas.microsoft.com/office/drawing/2014/main" val="20004"/>
                    </a:ext>
                  </a:extLst>
                </a:gridCol>
                <a:gridCol w="990030">
                  <a:extLst>
                    <a:ext uri="{9D8B030D-6E8A-4147-A177-3AD203B41FA5}">
                      <a16:colId xmlns:a16="http://schemas.microsoft.com/office/drawing/2014/main" val="20005"/>
                    </a:ext>
                  </a:extLst>
                </a:gridCol>
                <a:gridCol w="928749">
                  <a:extLst>
                    <a:ext uri="{9D8B030D-6E8A-4147-A177-3AD203B41FA5}">
                      <a16:colId xmlns:a16="http://schemas.microsoft.com/office/drawing/2014/main" val="20006"/>
                    </a:ext>
                  </a:extLst>
                </a:gridCol>
              </a:tblGrid>
              <a:tr h="296973">
                <a:tc>
                  <a:txBody>
                    <a:bodyPr/>
                    <a:lstStyle/>
                    <a:p>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仕様書作成</a:t>
                      </a:r>
                      <a:endParaRPr kumimoji="1" lang="en-US" altLang="ja-JP"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solidFill>
                      <a:srgbClr val="FF0000"/>
                    </a:solidFill>
                  </a:tcPr>
                </a:tc>
                <a:tc>
                  <a:txBody>
                    <a:bodyPr/>
                    <a:lstStyle/>
                    <a:p>
                      <a:pPr algn="ctr"/>
                      <a:r>
                        <a:rPr kumimoji="1" lang="ja-JP" altLang="en-US" sz="1200" b="0" dirty="0">
                          <a:latin typeface="メイリオ" panose="020B0604030504040204" pitchFamily="50" charset="-128"/>
                          <a:ea typeface="メイリオ" panose="020B0604030504040204" pitchFamily="50" charset="-128"/>
                          <a:cs typeface="メイリオ" panose="020B0604030504040204" pitchFamily="50" charset="-128"/>
                        </a:rPr>
                        <a:t>実行</a:t>
                      </a:r>
                      <a:r>
                        <a:rPr kumimoji="1" lang="en-US" altLang="ja-JP" sz="12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b="0" dirty="0">
                          <a:latin typeface="メイリオ" panose="020B0604030504040204" pitchFamily="50" charset="-128"/>
                          <a:ea typeface="メイリオ" panose="020B0604030504040204" pitchFamily="50" charset="-128"/>
                          <a:cs typeface="メイリオ" panose="020B0604030504040204" pitchFamily="50" charset="-128"/>
                        </a:rPr>
                        <a:t>障害起票</a:t>
                      </a:r>
                      <a:endParaRPr kumimoji="1" lang="en-US" altLang="ja-JP"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集計</a:t>
                      </a:r>
                    </a:p>
                  </a:txBody>
                  <a:tcPr anchor="ctr">
                    <a:solidFill>
                      <a:srgbClr val="FF0000"/>
                    </a:solidFill>
                  </a:tcPr>
                </a:tc>
                <a:tc>
                  <a:txBody>
                    <a:bodyPr/>
                    <a:lstStyle/>
                    <a:p>
                      <a:pPr algn="ctr"/>
                      <a:r>
                        <a:rPr kumimoji="1" lang="ja-JP" altLang="en-US" sz="1200" b="0" dirty="0">
                          <a:latin typeface="メイリオ" panose="020B0604030504040204" pitchFamily="50" charset="-128"/>
                          <a:ea typeface="メイリオ" panose="020B0604030504040204" pitchFamily="50" charset="-128"/>
                          <a:cs typeface="メイリオ" panose="020B0604030504040204" pitchFamily="50" charset="-128"/>
                        </a:rPr>
                        <a:t>障害対応</a:t>
                      </a: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分析</a:t>
                      </a:r>
                    </a:p>
                  </a:txBody>
                  <a:tcPr anchor="ctr">
                    <a:solidFill>
                      <a:srgbClr val="FF0000"/>
                    </a:solidFill>
                  </a:tcPr>
                </a:tc>
                <a:tc>
                  <a:txBody>
                    <a:body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対策立案</a:t>
                      </a:r>
                    </a:p>
                  </a:txBody>
                  <a:tcPr anchor="ctr">
                    <a:solidFill>
                      <a:srgbClr val="FF0000"/>
                    </a:solidFill>
                  </a:tcPr>
                </a:tc>
                <a:extLst>
                  <a:ext uri="{0D108BD9-81ED-4DB2-BD59-A6C34878D82A}">
                    <a16:rowId xmlns:a16="http://schemas.microsoft.com/office/drawing/2014/main" val="10000"/>
                  </a:ext>
                </a:extLst>
              </a:tr>
              <a:tr h="556544">
                <a:tc>
                  <a:txBody>
                    <a:bodyPr/>
                    <a:lstStyle/>
                    <a:p>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PM</a:t>
                      </a:r>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1"/>
                  </a:ext>
                </a:extLst>
              </a:tr>
              <a:tr h="890918">
                <a:tc>
                  <a:txBody>
                    <a:bodyPr/>
                    <a:lstStyle/>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開発者</a:t>
                      </a:r>
                      <a:endPar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設計者</a:t>
                      </a:r>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a:t>
                      </a:r>
                    </a:p>
                    <a:p>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2"/>
                  </a:ext>
                </a:extLst>
              </a:tr>
              <a:tr h="762671">
                <a:tc>
                  <a:txBody>
                    <a:bodyPr/>
                    <a:lstStyle/>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テスタ</a:t>
                      </a:r>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3"/>
                  </a:ext>
                </a:extLst>
              </a:tr>
              <a:tr h="762671">
                <a:tc>
                  <a:txBody>
                    <a:bodyPr/>
                    <a:lstStyle/>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テスタ</a:t>
                      </a:r>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4"/>
                  </a:ext>
                </a:extLst>
              </a:tr>
              <a:tr h="762671">
                <a:tc>
                  <a:txBody>
                    <a:bodyPr/>
                    <a:lstStyle/>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情報</a:t>
                      </a:r>
                      <a:endPar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システム</a:t>
                      </a:r>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5"/>
                  </a:ext>
                </a:extLst>
              </a:tr>
            </a:tbl>
          </a:graphicData>
        </a:graphic>
      </p:graphicFrame>
      <p:sp>
        <p:nvSpPr>
          <p:cNvPr id="45" name="コンテンツ プレースホルダー 2">
            <a:extLst>
              <a:ext uri="{FF2B5EF4-FFF2-40B4-BE49-F238E27FC236}">
                <a16:creationId xmlns:a16="http://schemas.microsoft.com/office/drawing/2014/main" id="{8F8E8125-3C38-4840-B551-E909286AD882}"/>
              </a:ext>
            </a:extLst>
          </p:cNvPr>
          <p:cNvSpPr txBox="1">
            <a:spLocks/>
          </p:cNvSpPr>
          <p:nvPr/>
        </p:nvSpPr>
        <p:spPr bwMode="auto">
          <a:xfrm>
            <a:off x="2587854" y="3712066"/>
            <a:ext cx="495059" cy="307680"/>
          </a:xfrm>
          <a:prstGeom prst="rect">
            <a:avLst/>
          </a:prstGeom>
          <a:solidFill>
            <a:schemeClr val="bg1"/>
          </a:solidFill>
          <a:ln w="19050">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実行</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コンテンツ プレースホルダー 2">
            <a:extLst>
              <a:ext uri="{FF2B5EF4-FFF2-40B4-BE49-F238E27FC236}">
                <a16:creationId xmlns:a16="http://schemas.microsoft.com/office/drawing/2014/main" id="{DB812D45-4902-4D32-8ABC-C3C567A917D9}"/>
              </a:ext>
            </a:extLst>
          </p:cNvPr>
          <p:cNvSpPr txBox="1">
            <a:spLocks/>
          </p:cNvSpPr>
          <p:nvPr/>
        </p:nvSpPr>
        <p:spPr bwMode="auto">
          <a:xfrm>
            <a:off x="2587854" y="4522156"/>
            <a:ext cx="495059" cy="307680"/>
          </a:xfrm>
          <a:prstGeom prst="rect">
            <a:avLst/>
          </a:prstGeom>
          <a:solidFill>
            <a:schemeClr val="bg1"/>
          </a:solidFill>
          <a:ln w="19050">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実行</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8" name="カギ線コネクタ 22">
            <a:extLst>
              <a:ext uri="{FF2B5EF4-FFF2-40B4-BE49-F238E27FC236}">
                <a16:creationId xmlns:a16="http://schemas.microsoft.com/office/drawing/2014/main" id="{87BA5357-D14F-4B27-AC80-25B5ACAB0400}"/>
              </a:ext>
            </a:extLst>
          </p:cNvPr>
          <p:cNvCxnSpPr>
            <a:cxnSpLocks/>
            <a:stCxn id="86" idx="3"/>
            <a:endCxn id="59" idx="1"/>
          </p:cNvCxnSpPr>
          <p:nvPr/>
        </p:nvCxnSpPr>
        <p:spPr bwMode="auto">
          <a:xfrm>
            <a:off x="4409526" y="2281730"/>
            <a:ext cx="255909" cy="12700"/>
          </a:xfrm>
          <a:prstGeom prst="bentConnector3">
            <a:avLst>
              <a:gd name="adj1" fmla="val 50000"/>
            </a:avLst>
          </a:prstGeom>
          <a:solidFill>
            <a:srgbClr val="00B8FF"/>
          </a:solidFill>
          <a:ln w="19050" cap="flat" cmpd="sng" algn="ctr">
            <a:solidFill>
              <a:schemeClr val="tx1"/>
            </a:solidFill>
            <a:prstDash val="solid"/>
            <a:round/>
            <a:headEnd type="none" w="med" len="med"/>
            <a:tailEnd type="arrow"/>
          </a:ln>
          <a:effectLst/>
        </p:spPr>
      </p:cxnSp>
      <p:sp>
        <p:nvSpPr>
          <p:cNvPr id="59" name="コンテンツ プレースホルダー 2">
            <a:extLst>
              <a:ext uri="{FF2B5EF4-FFF2-40B4-BE49-F238E27FC236}">
                <a16:creationId xmlns:a16="http://schemas.microsoft.com/office/drawing/2014/main" id="{E5659C9F-22E1-479F-B2EC-6AC71E0273EB}"/>
              </a:ext>
            </a:extLst>
          </p:cNvPr>
          <p:cNvSpPr txBox="1">
            <a:spLocks/>
          </p:cNvSpPr>
          <p:nvPr/>
        </p:nvSpPr>
        <p:spPr bwMode="auto">
          <a:xfrm>
            <a:off x="4665435" y="2127890"/>
            <a:ext cx="498128" cy="307680"/>
          </a:xfrm>
          <a:prstGeom prst="rect">
            <a:avLst/>
          </a:prstGeom>
          <a:ln/>
        </p:spPr>
        <p:style>
          <a:lnRef idx="0">
            <a:schemeClr val="accent2"/>
          </a:lnRef>
          <a:fillRef idx="3">
            <a:schemeClr val="accent2"/>
          </a:fillRef>
          <a:effectRef idx="3">
            <a:schemeClr val="accent2"/>
          </a:effectRef>
          <a:fontRef idx="minor">
            <a:schemeClr val="lt1"/>
          </a:fontRef>
        </p:style>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グラフ化</a:t>
            </a:r>
            <a:endParaRPr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r>
              <a:rPr kumimoji="1"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確認</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コンテンツ プレースホルダー 2">
            <a:extLst>
              <a:ext uri="{FF2B5EF4-FFF2-40B4-BE49-F238E27FC236}">
                <a16:creationId xmlns:a16="http://schemas.microsoft.com/office/drawing/2014/main" id="{D405C301-7800-4395-BDF9-92F4E4545013}"/>
              </a:ext>
            </a:extLst>
          </p:cNvPr>
          <p:cNvSpPr txBox="1">
            <a:spLocks/>
          </p:cNvSpPr>
          <p:nvPr/>
        </p:nvSpPr>
        <p:spPr bwMode="auto">
          <a:xfrm>
            <a:off x="6442184" y="2127890"/>
            <a:ext cx="495059" cy="307680"/>
          </a:xfrm>
          <a:prstGeom prst="rect">
            <a:avLst/>
          </a:prstGeom>
          <a:ln/>
        </p:spPr>
        <p:style>
          <a:lnRef idx="0">
            <a:schemeClr val="accent2"/>
          </a:lnRef>
          <a:fillRef idx="3">
            <a:schemeClr val="accent2"/>
          </a:fillRef>
          <a:effectRef idx="3">
            <a:schemeClr val="accent2"/>
          </a:effectRef>
          <a:fontRef idx="minor">
            <a:schemeClr val="lt1"/>
          </a:fontRef>
        </p:style>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分析</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コンテンツ プレースホルダー 2">
            <a:extLst>
              <a:ext uri="{FF2B5EF4-FFF2-40B4-BE49-F238E27FC236}">
                <a16:creationId xmlns:a16="http://schemas.microsoft.com/office/drawing/2014/main" id="{BA591079-D1DF-455F-95A1-0A4FA5CE245F}"/>
              </a:ext>
            </a:extLst>
          </p:cNvPr>
          <p:cNvSpPr txBox="1">
            <a:spLocks/>
          </p:cNvSpPr>
          <p:nvPr/>
        </p:nvSpPr>
        <p:spPr bwMode="auto">
          <a:xfrm>
            <a:off x="7508299" y="2127890"/>
            <a:ext cx="495059" cy="307680"/>
          </a:xfrm>
          <a:prstGeom prst="rect">
            <a:avLst/>
          </a:prstGeom>
          <a:ln/>
        </p:spPr>
        <p:style>
          <a:lnRef idx="0">
            <a:schemeClr val="accent2"/>
          </a:lnRef>
          <a:fillRef idx="3">
            <a:schemeClr val="accent2"/>
          </a:fillRef>
          <a:effectRef idx="3">
            <a:schemeClr val="accent2"/>
          </a:effectRef>
          <a:fontRef idx="minor">
            <a:schemeClr val="lt1"/>
          </a:fontRef>
        </p:style>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対策</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r>
              <a:rPr kumimoji="1"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立案</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6" name="直線矢印コネクタ 65">
            <a:extLst>
              <a:ext uri="{FF2B5EF4-FFF2-40B4-BE49-F238E27FC236}">
                <a16:creationId xmlns:a16="http://schemas.microsoft.com/office/drawing/2014/main" id="{7F2D5705-9052-4A93-9C5D-63A0847D5188}"/>
              </a:ext>
            </a:extLst>
          </p:cNvPr>
          <p:cNvCxnSpPr>
            <a:cxnSpLocks/>
            <a:stCxn id="59" idx="3"/>
            <a:endCxn id="60" idx="1"/>
          </p:cNvCxnSpPr>
          <p:nvPr/>
        </p:nvCxnSpPr>
        <p:spPr bwMode="auto">
          <a:xfrm>
            <a:off x="5163563" y="2281730"/>
            <a:ext cx="1278621" cy="0"/>
          </a:xfrm>
          <a:prstGeom prst="straightConnector1">
            <a:avLst/>
          </a:prstGeom>
          <a:solidFill>
            <a:srgbClr val="00B8FF"/>
          </a:solidFill>
          <a:ln w="19050" cap="flat" cmpd="sng" algn="ctr">
            <a:solidFill>
              <a:schemeClr val="tx1"/>
            </a:solidFill>
            <a:prstDash val="solid"/>
            <a:round/>
            <a:headEnd type="none" w="med" len="med"/>
            <a:tailEnd type="arrow"/>
          </a:ln>
          <a:effectLst/>
        </p:spPr>
      </p:cxnSp>
      <p:cxnSp>
        <p:nvCxnSpPr>
          <p:cNvPr id="74" name="直線矢印コネクタ 73">
            <a:extLst>
              <a:ext uri="{FF2B5EF4-FFF2-40B4-BE49-F238E27FC236}">
                <a16:creationId xmlns:a16="http://schemas.microsoft.com/office/drawing/2014/main" id="{E22CE7D4-7D0A-4125-A102-A512ACDE14C0}"/>
              </a:ext>
            </a:extLst>
          </p:cNvPr>
          <p:cNvCxnSpPr>
            <a:stCxn id="60" idx="3"/>
            <a:endCxn id="64" idx="1"/>
          </p:cNvCxnSpPr>
          <p:nvPr/>
        </p:nvCxnSpPr>
        <p:spPr bwMode="auto">
          <a:xfrm>
            <a:off x="6937243" y="2281730"/>
            <a:ext cx="571056" cy="0"/>
          </a:xfrm>
          <a:prstGeom prst="straightConnector1">
            <a:avLst/>
          </a:prstGeom>
          <a:solidFill>
            <a:srgbClr val="00B8FF"/>
          </a:solidFill>
          <a:ln w="19050" cap="flat" cmpd="sng" algn="ctr">
            <a:solidFill>
              <a:schemeClr val="tx1"/>
            </a:solidFill>
            <a:prstDash val="solid"/>
            <a:round/>
            <a:headEnd type="none" w="med" len="med"/>
            <a:tailEnd type="arrow"/>
          </a:ln>
          <a:effectLst/>
        </p:spPr>
      </p:cxnSp>
      <p:cxnSp>
        <p:nvCxnSpPr>
          <p:cNvPr id="75" name="カギ線コネクタ 28">
            <a:extLst>
              <a:ext uri="{FF2B5EF4-FFF2-40B4-BE49-F238E27FC236}">
                <a16:creationId xmlns:a16="http://schemas.microsoft.com/office/drawing/2014/main" id="{FA427571-7418-407C-AA35-52639C5B95C6}"/>
              </a:ext>
            </a:extLst>
          </p:cNvPr>
          <p:cNvCxnSpPr>
            <a:stCxn id="45" idx="3"/>
            <a:endCxn id="84" idx="1"/>
          </p:cNvCxnSpPr>
          <p:nvPr/>
        </p:nvCxnSpPr>
        <p:spPr bwMode="auto">
          <a:xfrm flipV="1">
            <a:off x="3082913" y="3860482"/>
            <a:ext cx="225021" cy="5424"/>
          </a:xfrm>
          <a:prstGeom prst="bentConnector3">
            <a:avLst>
              <a:gd name="adj1" fmla="val 50000"/>
            </a:avLst>
          </a:prstGeom>
          <a:solidFill>
            <a:srgbClr val="00B8FF"/>
          </a:solidFill>
          <a:ln w="19050" cap="flat" cmpd="sng" algn="ctr">
            <a:solidFill>
              <a:schemeClr val="tx1"/>
            </a:solidFill>
            <a:prstDash val="solid"/>
            <a:round/>
            <a:headEnd type="none" w="med" len="med"/>
            <a:tailEnd type="arrow"/>
          </a:ln>
          <a:effectLst/>
        </p:spPr>
      </p:cxnSp>
      <p:cxnSp>
        <p:nvCxnSpPr>
          <p:cNvPr id="76" name="カギ線コネクタ 29">
            <a:extLst>
              <a:ext uri="{FF2B5EF4-FFF2-40B4-BE49-F238E27FC236}">
                <a16:creationId xmlns:a16="http://schemas.microsoft.com/office/drawing/2014/main" id="{AB994B47-1B86-428A-B1E1-540E75CE1884}"/>
              </a:ext>
            </a:extLst>
          </p:cNvPr>
          <p:cNvCxnSpPr>
            <a:stCxn id="46" idx="3"/>
            <a:endCxn id="85" idx="1"/>
          </p:cNvCxnSpPr>
          <p:nvPr/>
        </p:nvCxnSpPr>
        <p:spPr bwMode="auto">
          <a:xfrm>
            <a:off x="3082913" y="4675996"/>
            <a:ext cx="225021" cy="12700"/>
          </a:xfrm>
          <a:prstGeom prst="bentConnector3">
            <a:avLst>
              <a:gd name="adj1" fmla="val 50000"/>
            </a:avLst>
          </a:prstGeom>
          <a:solidFill>
            <a:srgbClr val="00B8FF"/>
          </a:solidFill>
          <a:ln w="19050" cap="flat" cmpd="sng" algn="ctr">
            <a:solidFill>
              <a:schemeClr val="tx1"/>
            </a:solidFill>
            <a:prstDash val="solid"/>
            <a:round/>
            <a:headEnd type="none" w="med" len="med"/>
            <a:tailEnd type="arrow"/>
          </a:ln>
          <a:effectLst/>
        </p:spPr>
      </p:cxnSp>
      <p:sp>
        <p:nvSpPr>
          <p:cNvPr id="77" name="コンテンツ プレースホルダー 2">
            <a:extLst>
              <a:ext uri="{FF2B5EF4-FFF2-40B4-BE49-F238E27FC236}">
                <a16:creationId xmlns:a16="http://schemas.microsoft.com/office/drawing/2014/main" id="{204CCAD7-845E-4442-ADAC-B43ACB948258}"/>
              </a:ext>
            </a:extLst>
          </p:cNvPr>
          <p:cNvSpPr txBox="1">
            <a:spLocks/>
          </p:cNvSpPr>
          <p:nvPr/>
        </p:nvSpPr>
        <p:spPr bwMode="auto">
          <a:xfrm>
            <a:off x="1588225" y="2829968"/>
            <a:ext cx="495059" cy="307680"/>
          </a:xfrm>
          <a:prstGeom prst="rect">
            <a:avLst/>
          </a:prstGeom>
          <a:ln/>
        </p:spPr>
        <p:style>
          <a:lnRef idx="2">
            <a:schemeClr val="dk1"/>
          </a:lnRef>
          <a:fillRef idx="1">
            <a:schemeClr val="lt1"/>
          </a:fillRef>
          <a:effectRef idx="0">
            <a:schemeClr val="dk1"/>
          </a:effectRef>
          <a:fontRef idx="minor">
            <a:schemeClr val="dk1"/>
          </a:fontRef>
        </p:style>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lang="ja-JP" altLang="en-US" sz="1000" b="1" kern="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設計</a:t>
            </a:r>
            <a:endParaRPr kumimoji="1" lang="en-US" altLang="ja-JP" sz="1000" b="1" kern="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8" name="カギ線コネクタ 34">
            <a:extLst>
              <a:ext uri="{FF2B5EF4-FFF2-40B4-BE49-F238E27FC236}">
                <a16:creationId xmlns:a16="http://schemas.microsoft.com/office/drawing/2014/main" id="{EF4F04C0-A3F3-4F4A-9BDC-D04C04B8F579}"/>
              </a:ext>
            </a:extLst>
          </p:cNvPr>
          <p:cNvCxnSpPr>
            <a:stCxn id="77" idx="3"/>
            <a:endCxn id="45" idx="1"/>
          </p:cNvCxnSpPr>
          <p:nvPr/>
        </p:nvCxnSpPr>
        <p:spPr bwMode="auto">
          <a:xfrm>
            <a:off x="2083284" y="2983808"/>
            <a:ext cx="504570" cy="882098"/>
          </a:xfrm>
          <a:prstGeom prst="bentConnector3">
            <a:avLst>
              <a:gd name="adj1" fmla="val 50000"/>
            </a:avLst>
          </a:prstGeom>
          <a:solidFill>
            <a:srgbClr val="00B8FF"/>
          </a:solidFill>
          <a:ln w="19050" cap="flat" cmpd="sng" algn="ctr">
            <a:solidFill>
              <a:schemeClr val="tx1"/>
            </a:solidFill>
            <a:prstDash val="solid"/>
            <a:round/>
            <a:headEnd type="none" w="med" len="med"/>
            <a:tailEnd type="arrow"/>
          </a:ln>
          <a:effectLst/>
        </p:spPr>
      </p:cxnSp>
      <p:sp>
        <p:nvSpPr>
          <p:cNvPr id="79" name="コンテンツ プレースホルダー 2">
            <a:extLst>
              <a:ext uri="{FF2B5EF4-FFF2-40B4-BE49-F238E27FC236}">
                <a16:creationId xmlns:a16="http://schemas.microsoft.com/office/drawing/2014/main" id="{608A7B5D-F9B2-4F91-ABEC-2BC1077DCAD9}"/>
              </a:ext>
            </a:extLst>
          </p:cNvPr>
          <p:cNvSpPr txBox="1">
            <a:spLocks/>
          </p:cNvSpPr>
          <p:nvPr/>
        </p:nvSpPr>
        <p:spPr bwMode="auto">
          <a:xfrm>
            <a:off x="5454093" y="2837828"/>
            <a:ext cx="594070" cy="307680"/>
          </a:xfrm>
          <a:prstGeom prst="rect">
            <a:avLst/>
          </a:prstGeom>
          <a:solidFill>
            <a:schemeClr val="bg1"/>
          </a:solidFill>
          <a:ln w="19050">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障害</a:t>
            </a:r>
            <a:endParaRPr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r>
              <a:rPr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対応</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0" name="コンテンツ プレースホルダー 2">
            <a:extLst>
              <a:ext uri="{FF2B5EF4-FFF2-40B4-BE49-F238E27FC236}">
                <a16:creationId xmlns:a16="http://schemas.microsoft.com/office/drawing/2014/main" id="{C967AF05-D004-495C-AEB8-B1603FB25828}"/>
              </a:ext>
            </a:extLst>
          </p:cNvPr>
          <p:cNvSpPr txBox="1">
            <a:spLocks/>
          </p:cNvSpPr>
          <p:nvPr/>
        </p:nvSpPr>
        <p:spPr bwMode="auto">
          <a:xfrm>
            <a:off x="6484769" y="5384548"/>
            <a:ext cx="495059" cy="307680"/>
          </a:xfrm>
          <a:prstGeom prst="can">
            <a:avLst/>
          </a:prstGeom>
          <a:solidFill>
            <a:srgbClr val="00B050"/>
          </a:solidFill>
          <a:ln>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運用</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1" name="カギ線コネクタ 39">
            <a:extLst>
              <a:ext uri="{FF2B5EF4-FFF2-40B4-BE49-F238E27FC236}">
                <a16:creationId xmlns:a16="http://schemas.microsoft.com/office/drawing/2014/main" id="{1BA741C4-FE50-4C8B-98DD-A5F08F533CB3}"/>
              </a:ext>
            </a:extLst>
          </p:cNvPr>
          <p:cNvCxnSpPr>
            <a:stCxn id="79" idx="3"/>
            <a:endCxn id="80" idx="1"/>
          </p:cNvCxnSpPr>
          <p:nvPr/>
        </p:nvCxnSpPr>
        <p:spPr bwMode="auto">
          <a:xfrm>
            <a:off x="6048163" y="2991668"/>
            <a:ext cx="684136" cy="2392880"/>
          </a:xfrm>
          <a:prstGeom prst="bentConnector2">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cxnSp>
        <p:nvCxnSpPr>
          <p:cNvPr id="82" name="カギ線コネクタ 40">
            <a:extLst>
              <a:ext uri="{FF2B5EF4-FFF2-40B4-BE49-F238E27FC236}">
                <a16:creationId xmlns:a16="http://schemas.microsoft.com/office/drawing/2014/main" id="{DCDD5925-522E-4794-AB94-633998EEA246}"/>
              </a:ext>
            </a:extLst>
          </p:cNvPr>
          <p:cNvCxnSpPr>
            <a:stCxn id="45" idx="0"/>
            <a:endCxn id="79" idx="1"/>
          </p:cNvCxnSpPr>
          <p:nvPr/>
        </p:nvCxnSpPr>
        <p:spPr bwMode="auto">
          <a:xfrm rot="5400000" flipH="1" flipV="1">
            <a:off x="3784539" y="2042513"/>
            <a:ext cx="720398" cy="2618709"/>
          </a:xfrm>
          <a:prstGeom prst="bentConnector2">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sp>
        <p:nvSpPr>
          <p:cNvPr id="84" name="コンテンツ プレースホルダー 2">
            <a:extLst>
              <a:ext uri="{FF2B5EF4-FFF2-40B4-BE49-F238E27FC236}">
                <a16:creationId xmlns:a16="http://schemas.microsoft.com/office/drawing/2014/main" id="{F98485C6-D723-4145-A63D-5325BEC598EE}"/>
              </a:ext>
            </a:extLst>
          </p:cNvPr>
          <p:cNvSpPr txBox="1">
            <a:spLocks/>
          </p:cNvSpPr>
          <p:nvPr/>
        </p:nvSpPr>
        <p:spPr bwMode="auto">
          <a:xfrm>
            <a:off x="3307934" y="3691258"/>
            <a:ext cx="495059" cy="338447"/>
          </a:xfrm>
          <a:prstGeom prst="rect">
            <a:avLst/>
          </a:prstGeom>
          <a:solidFill>
            <a:schemeClr val="bg1"/>
          </a:solidFill>
          <a:ln w="19050">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日時</a:t>
            </a:r>
            <a:endParaRPr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r>
              <a:rPr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報告</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コンテンツ プレースホルダー 2">
            <a:extLst>
              <a:ext uri="{FF2B5EF4-FFF2-40B4-BE49-F238E27FC236}">
                <a16:creationId xmlns:a16="http://schemas.microsoft.com/office/drawing/2014/main" id="{801B2BEF-9F86-4B81-AF38-2D7E17874D9F}"/>
              </a:ext>
            </a:extLst>
          </p:cNvPr>
          <p:cNvSpPr txBox="1">
            <a:spLocks/>
          </p:cNvSpPr>
          <p:nvPr/>
        </p:nvSpPr>
        <p:spPr bwMode="auto">
          <a:xfrm>
            <a:off x="3307934" y="4522156"/>
            <a:ext cx="495059" cy="307680"/>
          </a:xfrm>
          <a:prstGeom prst="rect">
            <a:avLst/>
          </a:prstGeom>
          <a:solidFill>
            <a:schemeClr val="bg1"/>
          </a:solidFill>
          <a:ln w="19050">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日時</a:t>
            </a:r>
            <a:endParaRPr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r>
              <a:rPr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報告</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コンテンツ プレースホルダー 2">
            <a:extLst>
              <a:ext uri="{FF2B5EF4-FFF2-40B4-BE49-F238E27FC236}">
                <a16:creationId xmlns:a16="http://schemas.microsoft.com/office/drawing/2014/main" id="{881A1136-01FA-49B6-BB90-65C605752359}"/>
              </a:ext>
            </a:extLst>
          </p:cNvPr>
          <p:cNvSpPr txBox="1">
            <a:spLocks/>
          </p:cNvSpPr>
          <p:nvPr/>
        </p:nvSpPr>
        <p:spPr bwMode="auto">
          <a:xfrm>
            <a:off x="3911398" y="2127890"/>
            <a:ext cx="498128" cy="307680"/>
          </a:xfrm>
          <a:prstGeom prst="rect">
            <a:avLst/>
          </a:prstGeom>
          <a:ln/>
        </p:spPr>
        <p:style>
          <a:lnRef idx="0">
            <a:schemeClr val="accent2"/>
          </a:lnRef>
          <a:fillRef idx="3">
            <a:schemeClr val="accent2"/>
          </a:fillRef>
          <a:effectRef idx="3">
            <a:schemeClr val="accent2"/>
          </a:effectRef>
          <a:fontRef idx="minor">
            <a:schemeClr val="lt1"/>
          </a:fontRef>
        </p:style>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日時</a:t>
            </a:r>
            <a:endParaRPr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r>
              <a:rPr kumimoji="1"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集計</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7" name="カギ線コネクタ 51">
            <a:extLst>
              <a:ext uri="{FF2B5EF4-FFF2-40B4-BE49-F238E27FC236}">
                <a16:creationId xmlns:a16="http://schemas.microsoft.com/office/drawing/2014/main" id="{CFD6EDA5-A430-4BA5-B2AE-F772D17F37FD}"/>
              </a:ext>
            </a:extLst>
          </p:cNvPr>
          <p:cNvCxnSpPr>
            <a:cxnSpLocks/>
            <a:stCxn id="84" idx="3"/>
            <a:endCxn id="86" idx="2"/>
          </p:cNvCxnSpPr>
          <p:nvPr/>
        </p:nvCxnSpPr>
        <p:spPr bwMode="auto">
          <a:xfrm flipV="1">
            <a:off x="3802993" y="2435570"/>
            <a:ext cx="357469" cy="1424912"/>
          </a:xfrm>
          <a:prstGeom prst="bentConnector2">
            <a:avLst/>
          </a:prstGeom>
          <a:solidFill>
            <a:srgbClr val="00B8FF"/>
          </a:solidFill>
          <a:ln w="19050" cap="flat" cmpd="sng" algn="ctr">
            <a:solidFill>
              <a:schemeClr val="tx1"/>
            </a:solidFill>
            <a:prstDash val="solid"/>
            <a:round/>
            <a:headEnd type="none" w="med" len="med"/>
            <a:tailEnd type="arrow"/>
          </a:ln>
          <a:effectLst/>
        </p:spPr>
      </p:cxnSp>
      <p:cxnSp>
        <p:nvCxnSpPr>
          <p:cNvPr id="88" name="カギ線コネクタ 52">
            <a:extLst>
              <a:ext uri="{FF2B5EF4-FFF2-40B4-BE49-F238E27FC236}">
                <a16:creationId xmlns:a16="http://schemas.microsoft.com/office/drawing/2014/main" id="{95EFC0E1-15E9-40A6-AFFF-40AEEBCB4F25}"/>
              </a:ext>
            </a:extLst>
          </p:cNvPr>
          <p:cNvCxnSpPr>
            <a:cxnSpLocks/>
            <a:stCxn id="85" idx="3"/>
            <a:endCxn id="86" idx="2"/>
          </p:cNvCxnSpPr>
          <p:nvPr/>
        </p:nvCxnSpPr>
        <p:spPr bwMode="auto">
          <a:xfrm flipV="1">
            <a:off x="3802993" y="2435570"/>
            <a:ext cx="357469" cy="2240426"/>
          </a:xfrm>
          <a:prstGeom prst="bentConnector2">
            <a:avLst/>
          </a:prstGeom>
          <a:solidFill>
            <a:srgbClr val="00B8FF"/>
          </a:solidFill>
          <a:ln w="19050" cap="flat" cmpd="sng" algn="ctr">
            <a:solidFill>
              <a:schemeClr val="tx1"/>
            </a:solidFill>
            <a:prstDash val="solid"/>
            <a:round/>
            <a:headEnd type="none" w="med" len="med"/>
            <a:tailEnd type="arrow"/>
          </a:ln>
          <a:effectLst/>
        </p:spPr>
      </p:cxnSp>
      <p:grpSp>
        <p:nvGrpSpPr>
          <p:cNvPr id="89" name="Group 11">
            <a:extLst>
              <a:ext uri="{FF2B5EF4-FFF2-40B4-BE49-F238E27FC236}">
                <a16:creationId xmlns:a16="http://schemas.microsoft.com/office/drawing/2014/main" id="{5CFC6936-6CB2-4ECD-AB80-1A93F4CAC8AC}"/>
              </a:ext>
            </a:extLst>
          </p:cNvPr>
          <p:cNvGrpSpPr>
            <a:grpSpLocks/>
          </p:cNvGrpSpPr>
          <p:nvPr/>
        </p:nvGrpSpPr>
        <p:grpSpPr bwMode="auto">
          <a:xfrm>
            <a:off x="3838994" y="2488481"/>
            <a:ext cx="265746" cy="370640"/>
            <a:chOff x="1610" y="3808"/>
            <a:chExt cx="334" cy="512"/>
          </a:xfrm>
        </p:grpSpPr>
        <p:pic>
          <p:nvPicPr>
            <p:cNvPr id="90" name="Picture 12" descr="Document Sm">
              <a:extLst>
                <a:ext uri="{FF2B5EF4-FFF2-40B4-BE49-F238E27FC236}">
                  <a16:creationId xmlns:a16="http://schemas.microsoft.com/office/drawing/2014/main" id="{74DEB866-61A1-499B-8F35-EEB5A3A083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1" y="3808"/>
              <a:ext cx="24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3" descr="excel">
              <a:extLst>
                <a:ext uri="{FF2B5EF4-FFF2-40B4-BE49-F238E27FC236}">
                  <a16:creationId xmlns:a16="http://schemas.microsoft.com/office/drawing/2014/main" id="{B37F0E10-54CA-46DD-9D3C-FC68AF7B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 y="3899"/>
              <a:ext cx="1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 name="Group 11">
            <a:extLst>
              <a:ext uri="{FF2B5EF4-FFF2-40B4-BE49-F238E27FC236}">
                <a16:creationId xmlns:a16="http://schemas.microsoft.com/office/drawing/2014/main" id="{828F50BE-FC95-4A12-BD2D-83D1628CC0D8}"/>
              </a:ext>
            </a:extLst>
          </p:cNvPr>
          <p:cNvGrpSpPr>
            <a:grpSpLocks/>
          </p:cNvGrpSpPr>
          <p:nvPr/>
        </p:nvGrpSpPr>
        <p:grpSpPr bwMode="auto">
          <a:xfrm>
            <a:off x="3915326" y="3685080"/>
            <a:ext cx="265746" cy="370640"/>
            <a:chOff x="1610" y="3808"/>
            <a:chExt cx="334" cy="512"/>
          </a:xfrm>
        </p:grpSpPr>
        <p:pic>
          <p:nvPicPr>
            <p:cNvPr id="93" name="Picture 12" descr="Document Sm">
              <a:extLst>
                <a:ext uri="{FF2B5EF4-FFF2-40B4-BE49-F238E27FC236}">
                  <a16:creationId xmlns:a16="http://schemas.microsoft.com/office/drawing/2014/main" id="{9B5DBEA8-433F-45AC-851E-D99E740492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1" y="3808"/>
              <a:ext cx="24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3" descr="excel">
              <a:extLst>
                <a:ext uri="{FF2B5EF4-FFF2-40B4-BE49-F238E27FC236}">
                  <a16:creationId xmlns:a16="http://schemas.microsoft.com/office/drawing/2014/main" id="{C96F981C-483D-4C14-B36A-D335FE601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 y="3899"/>
              <a:ext cx="1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oup 11">
            <a:extLst>
              <a:ext uri="{FF2B5EF4-FFF2-40B4-BE49-F238E27FC236}">
                <a16:creationId xmlns:a16="http://schemas.microsoft.com/office/drawing/2014/main" id="{3CBA2985-1DE3-4862-923F-55E023DC668D}"/>
              </a:ext>
            </a:extLst>
          </p:cNvPr>
          <p:cNvGrpSpPr>
            <a:grpSpLocks/>
          </p:cNvGrpSpPr>
          <p:nvPr/>
        </p:nvGrpSpPr>
        <p:grpSpPr bwMode="auto">
          <a:xfrm>
            <a:off x="3903552" y="4495170"/>
            <a:ext cx="265746" cy="370640"/>
            <a:chOff x="1610" y="3808"/>
            <a:chExt cx="334" cy="512"/>
          </a:xfrm>
        </p:grpSpPr>
        <p:pic>
          <p:nvPicPr>
            <p:cNvPr id="96" name="Picture 12" descr="Document Sm">
              <a:extLst>
                <a:ext uri="{FF2B5EF4-FFF2-40B4-BE49-F238E27FC236}">
                  <a16:creationId xmlns:a16="http://schemas.microsoft.com/office/drawing/2014/main" id="{D4327F07-FA09-41D7-B8F0-A25E0D6945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1" y="3808"/>
              <a:ext cx="24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3" descr="excel">
              <a:extLst>
                <a:ext uri="{FF2B5EF4-FFF2-40B4-BE49-F238E27FC236}">
                  <a16:creationId xmlns:a16="http://schemas.microsoft.com/office/drawing/2014/main" id="{27E33DAD-E0A1-4B74-8D31-CA2430023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 y="3899"/>
              <a:ext cx="1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8" name="カギ線コネクタ 60">
            <a:extLst>
              <a:ext uri="{FF2B5EF4-FFF2-40B4-BE49-F238E27FC236}">
                <a16:creationId xmlns:a16="http://schemas.microsoft.com/office/drawing/2014/main" id="{2B7FC2DB-A8A2-44D0-8531-3C9B514BDFD0}"/>
              </a:ext>
            </a:extLst>
          </p:cNvPr>
          <p:cNvCxnSpPr>
            <a:stCxn id="77" idx="3"/>
            <a:endCxn id="46" idx="1"/>
          </p:cNvCxnSpPr>
          <p:nvPr/>
        </p:nvCxnSpPr>
        <p:spPr bwMode="auto">
          <a:xfrm>
            <a:off x="2083284" y="2983808"/>
            <a:ext cx="504570" cy="1692188"/>
          </a:xfrm>
          <a:prstGeom prst="bentConnector3">
            <a:avLst>
              <a:gd name="adj1" fmla="val 50000"/>
            </a:avLst>
          </a:prstGeom>
          <a:solidFill>
            <a:srgbClr val="00B8FF"/>
          </a:solidFill>
          <a:ln w="19050" cap="flat" cmpd="sng" algn="ctr">
            <a:solidFill>
              <a:schemeClr val="tx1"/>
            </a:solidFill>
            <a:prstDash val="solid"/>
            <a:round/>
            <a:headEnd type="none" w="med" len="med"/>
            <a:tailEnd type="arrow"/>
          </a:ln>
          <a:effectLst/>
        </p:spPr>
      </p:cxnSp>
      <p:grpSp>
        <p:nvGrpSpPr>
          <p:cNvPr id="99" name="Group 11">
            <a:extLst>
              <a:ext uri="{FF2B5EF4-FFF2-40B4-BE49-F238E27FC236}">
                <a16:creationId xmlns:a16="http://schemas.microsoft.com/office/drawing/2014/main" id="{E62245FD-B798-4E44-B934-D06E7C619DBF}"/>
              </a:ext>
            </a:extLst>
          </p:cNvPr>
          <p:cNvGrpSpPr>
            <a:grpSpLocks/>
          </p:cNvGrpSpPr>
          <p:nvPr/>
        </p:nvGrpSpPr>
        <p:grpSpPr bwMode="auto">
          <a:xfrm>
            <a:off x="2249782" y="2825613"/>
            <a:ext cx="265746" cy="370640"/>
            <a:chOff x="1610" y="3808"/>
            <a:chExt cx="334" cy="512"/>
          </a:xfrm>
        </p:grpSpPr>
        <p:pic>
          <p:nvPicPr>
            <p:cNvPr id="100" name="Picture 12" descr="Document Sm">
              <a:extLst>
                <a:ext uri="{FF2B5EF4-FFF2-40B4-BE49-F238E27FC236}">
                  <a16:creationId xmlns:a16="http://schemas.microsoft.com/office/drawing/2014/main" id="{13700CCC-8EE3-4F7F-B816-24D9A791C0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1" y="3808"/>
              <a:ext cx="24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3" descr="excel">
              <a:extLst>
                <a:ext uri="{FF2B5EF4-FFF2-40B4-BE49-F238E27FC236}">
                  <a16:creationId xmlns:a16="http://schemas.microsoft.com/office/drawing/2014/main" id="{36B001C7-B6E5-41AF-944E-81E470A34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 y="3899"/>
              <a:ext cx="16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吹き出し: 線 3">
            <a:extLst>
              <a:ext uri="{FF2B5EF4-FFF2-40B4-BE49-F238E27FC236}">
                <a16:creationId xmlns:a16="http://schemas.microsoft.com/office/drawing/2014/main" id="{01B766F1-8B73-448F-8E21-321066FD4B8D}"/>
              </a:ext>
            </a:extLst>
          </p:cNvPr>
          <p:cNvSpPr/>
          <p:nvPr/>
        </p:nvSpPr>
        <p:spPr>
          <a:xfrm>
            <a:off x="1220297" y="3969917"/>
            <a:ext cx="907389" cy="436381"/>
          </a:xfrm>
          <a:prstGeom prst="borderCallout1">
            <a:avLst>
              <a:gd name="adj1" fmla="val 18750"/>
              <a:gd name="adj2" fmla="val -8333"/>
              <a:gd name="adj3" fmla="val -174628"/>
              <a:gd name="adj4" fmla="val 49925"/>
            </a:avLst>
          </a:prstGeom>
          <a:solidFill>
            <a:srgbClr val="FF0000">
              <a:alpha val="69804"/>
            </a:srgbClr>
          </a:solidFill>
          <a:ln>
            <a:solidFill>
              <a:srgbClr val="FF000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・テストの設計が属人的になっている</a:t>
            </a:r>
          </a:p>
        </p:txBody>
      </p:sp>
      <p:sp>
        <p:nvSpPr>
          <p:cNvPr id="120" name="吹き出し: 線 119">
            <a:extLst>
              <a:ext uri="{FF2B5EF4-FFF2-40B4-BE49-F238E27FC236}">
                <a16:creationId xmlns:a16="http://schemas.microsoft.com/office/drawing/2014/main" id="{8FD49A9C-F583-43DB-AA22-B0B308C2D7FC}"/>
              </a:ext>
            </a:extLst>
          </p:cNvPr>
          <p:cNvSpPr/>
          <p:nvPr/>
        </p:nvSpPr>
        <p:spPr>
          <a:xfrm>
            <a:off x="6911429" y="3339877"/>
            <a:ext cx="1312992" cy="520360"/>
          </a:xfrm>
          <a:prstGeom prst="borderCallout1">
            <a:avLst>
              <a:gd name="adj1" fmla="val 18750"/>
              <a:gd name="adj2" fmla="val -8333"/>
              <a:gd name="adj3" fmla="val -157027"/>
              <a:gd name="adj4" fmla="val -19826"/>
            </a:avLst>
          </a:prstGeom>
          <a:solidFill>
            <a:srgbClr val="FF0000">
              <a:alpha val="69804"/>
            </a:srgbClr>
          </a:solidFill>
          <a:ln>
            <a:solidFill>
              <a:srgbClr val="FF000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・テスト実行状況、品質</a:t>
            </a:r>
          </a:p>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状況の「今」の状況が分からない</a:t>
            </a:r>
          </a:p>
        </p:txBody>
      </p:sp>
      <p:sp>
        <p:nvSpPr>
          <p:cNvPr id="121" name="吹き出し: 線 120">
            <a:extLst>
              <a:ext uri="{FF2B5EF4-FFF2-40B4-BE49-F238E27FC236}">
                <a16:creationId xmlns:a16="http://schemas.microsoft.com/office/drawing/2014/main" id="{9575B88E-3C12-4477-83F3-D8A7E3019A7F}"/>
              </a:ext>
            </a:extLst>
          </p:cNvPr>
          <p:cNvSpPr/>
          <p:nvPr/>
        </p:nvSpPr>
        <p:spPr>
          <a:xfrm>
            <a:off x="2314982" y="5303201"/>
            <a:ext cx="907389" cy="436381"/>
          </a:xfrm>
          <a:prstGeom prst="borderCallout1">
            <a:avLst>
              <a:gd name="adj1" fmla="val 18750"/>
              <a:gd name="adj2" fmla="val -8333"/>
              <a:gd name="adj3" fmla="val -174628"/>
              <a:gd name="adj4" fmla="val 49925"/>
            </a:avLst>
          </a:prstGeom>
          <a:solidFill>
            <a:srgbClr val="FF0000">
              <a:alpha val="69804"/>
            </a:srgbClr>
          </a:solidFill>
          <a:ln>
            <a:solidFill>
              <a:srgbClr val="FF000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・テストの設計が属人的になっている</a:t>
            </a:r>
          </a:p>
        </p:txBody>
      </p:sp>
      <p:sp>
        <p:nvSpPr>
          <p:cNvPr id="122" name="吹き出し: 線 121">
            <a:extLst>
              <a:ext uri="{FF2B5EF4-FFF2-40B4-BE49-F238E27FC236}">
                <a16:creationId xmlns:a16="http://schemas.microsoft.com/office/drawing/2014/main" id="{383391F8-99E8-4ACC-B4B7-568CB376F191}"/>
              </a:ext>
            </a:extLst>
          </p:cNvPr>
          <p:cNvSpPr/>
          <p:nvPr/>
        </p:nvSpPr>
        <p:spPr>
          <a:xfrm flipH="1">
            <a:off x="4409525" y="5119517"/>
            <a:ext cx="1517629" cy="579407"/>
          </a:xfrm>
          <a:prstGeom prst="borderCallout1">
            <a:avLst>
              <a:gd name="adj1" fmla="val 18750"/>
              <a:gd name="adj2" fmla="val -8333"/>
              <a:gd name="adj3" fmla="val 55307"/>
              <a:gd name="adj4" fmla="val -30150"/>
            </a:avLst>
          </a:prstGeom>
          <a:solidFill>
            <a:srgbClr val="558ED5">
              <a:alpha val="89020"/>
            </a:srgbClr>
          </a:solidFill>
          <a:ln>
            <a:solidFill>
              <a:srgbClr val="0070C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・プロジェクト毎に障害を正確に管理</a:t>
            </a:r>
          </a:p>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・出荷後の障害のフィードバックも実施</a:t>
            </a:r>
          </a:p>
        </p:txBody>
      </p:sp>
      <p:sp>
        <p:nvSpPr>
          <p:cNvPr id="125" name="吹き出し: 線 124">
            <a:extLst>
              <a:ext uri="{FF2B5EF4-FFF2-40B4-BE49-F238E27FC236}">
                <a16:creationId xmlns:a16="http://schemas.microsoft.com/office/drawing/2014/main" id="{011402EA-155F-46B1-8AEE-CC755A785190}"/>
              </a:ext>
            </a:extLst>
          </p:cNvPr>
          <p:cNvSpPr/>
          <p:nvPr/>
        </p:nvSpPr>
        <p:spPr>
          <a:xfrm flipH="1">
            <a:off x="7060716" y="2776584"/>
            <a:ext cx="684136" cy="307672"/>
          </a:xfrm>
          <a:prstGeom prst="borderCallout1">
            <a:avLst>
              <a:gd name="adj1" fmla="val 18750"/>
              <a:gd name="adj2" fmla="val -8333"/>
              <a:gd name="adj3" fmla="val -128132"/>
              <a:gd name="adj4" fmla="val -28080"/>
            </a:avLst>
          </a:prstGeom>
          <a:solidFill>
            <a:srgbClr val="FF0000">
              <a:alpha val="69804"/>
            </a:srgbClr>
          </a:solidFill>
          <a:ln>
            <a:solidFill>
              <a:srgbClr val="FF000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・対策立案が遅れる</a:t>
            </a:r>
          </a:p>
        </p:txBody>
      </p:sp>
      <p:sp>
        <p:nvSpPr>
          <p:cNvPr id="126" name="吹き出し: 線 125">
            <a:extLst>
              <a:ext uri="{FF2B5EF4-FFF2-40B4-BE49-F238E27FC236}">
                <a16:creationId xmlns:a16="http://schemas.microsoft.com/office/drawing/2014/main" id="{171D5539-CD89-43F6-BCE9-F912EC263077}"/>
              </a:ext>
            </a:extLst>
          </p:cNvPr>
          <p:cNvSpPr/>
          <p:nvPr/>
        </p:nvSpPr>
        <p:spPr>
          <a:xfrm>
            <a:off x="4207790" y="4055720"/>
            <a:ext cx="1240137" cy="439450"/>
          </a:xfrm>
          <a:prstGeom prst="borderCallout1">
            <a:avLst>
              <a:gd name="adj1" fmla="val 18750"/>
              <a:gd name="adj2" fmla="val -8333"/>
              <a:gd name="adj3" fmla="val -9664"/>
              <a:gd name="adj4" fmla="val -39999"/>
            </a:avLst>
          </a:prstGeom>
          <a:solidFill>
            <a:srgbClr val="FF0000">
              <a:alpha val="69804"/>
            </a:srgbClr>
          </a:solidFill>
          <a:ln>
            <a:solidFill>
              <a:srgbClr val="FF000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・エビデンスのまとめ</a:t>
            </a:r>
            <a:endParaRPr lang="en-US" altLang="ja-JP" sz="800" kern="0" dirty="0">
              <a:solidFill>
                <a:schemeClr val="bg1"/>
              </a:solidFill>
              <a:latin typeface="メイリオ" panose="020B0604030504040204" pitchFamily="50" charset="-128"/>
              <a:ea typeface="メイリオ" panose="020B0604030504040204" pitchFamily="50" charset="-128"/>
            </a:endParaRPr>
          </a:p>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　報告作業に時間が</a:t>
            </a:r>
            <a:endParaRPr lang="en-US" altLang="ja-JP" sz="800" kern="0" dirty="0">
              <a:solidFill>
                <a:schemeClr val="bg1"/>
              </a:solidFill>
              <a:latin typeface="メイリオ" panose="020B0604030504040204" pitchFamily="50" charset="-128"/>
              <a:ea typeface="メイリオ" panose="020B0604030504040204" pitchFamily="50" charset="-128"/>
            </a:endParaRPr>
          </a:p>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　かかる</a:t>
            </a:r>
          </a:p>
        </p:txBody>
      </p:sp>
      <p:sp>
        <p:nvSpPr>
          <p:cNvPr id="44" name="正方形/長方形 43">
            <a:extLst>
              <a:ext uri="{FF2B5EF4-FFF2-40B4-BE49-F238E27FC236}">
                <a16:creationId xmlns:a16="http://schemas.microsoft.com/office/drawing/2014/main" id="{9B343525-D6EC-428C-9E0C-4E660F74A865}"/>
              </a:ext>
            </a:extLst>
          </p:cNvPr>
          <p:cNvSpPr/>
          <p:nvPr/>
        </p:nvSpPr>
        <p:spPr>
          <a:xfrm flipH="1">
            <a:off x="639139" y="1412776"/>
            <a:ext cx="4392488" cy="26835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050" u="sng" dirty="0">
                <a:solidFill>
                  <a:schemeClr val="tx1"/>
                </a:solidFill>
                <a:latin typeface="メイリオ"/>
                <a:ea typeface="メイリオ"/>
              </a:rPr>
              <a:t>一般的なテストプロジェクトの業務フローと課題</a:t>
            </a:r>
            <a:endParaRPr lang="en-US" altLang="ja-JP" sz="1050" u="sng" dirty="0">
              <a:solidFill>
                <a:schemeClr val="tx1"/>
              </a:solidFill>
              <a:latin typeface="メイリオ"/>
              <a:ea typeface="メイリオ"/>
            </a:endParaRPr>
          </a:p>
        </p:txBody>
      </p:sp>
    </p:spTree>
    <p:extLst>
      <p:ext uri="{BB962C8B-B14F-4D97-AF65-F5344CB8AC3E}">
        <p14:creationId xmlns:p14="http://schemas.microsoft.com/office/powerpoint/2010/main" val="178706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プロジェクトの品質状況をリアルタイムで可視化</a:t>
            </a:r>
            <a:endParaRPr kumimoji="1" lang="ja-JP" altLang="en-US" dirty="0"/>
          </a:p>
        </p:txBody>
      </p:sp>
      <p:pic>
        <p:nvPicPr>
          <p:cNvPr id="9" name="図 8"/>
          <p:cNvPicPr>
            <a:picLocks noChangeAspect="1"/>
          </p:cNvPicPr>
          <p:nvPr/>
        </p:nvPicPr>
        <p:blipFill rotWithShape="1">
          <a:blip r:embed="rId3"/>
          <a:srcRect b="1646"/>
          <a:stretch/>
        </p:blipFill>
        <p:spPr>
          <a:xfrm>
            <a:off x="251521" y="2526262"/>
            <a:ext cx="3559324" cy="2591346"/>
          </a:xfrm>
          <a:prstGeom prst="rect">
            <a:avLst/>
          </a:prstGeom>
          <a:noFill/>
          <a:ln>
            <a:solidFill>
              <a:schemeClr val="tx1"/>
            </a:solidFill>
          </a:ln>
        </p:spPr>
      </p:pic>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40</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品質分析機能</a:t>
            </a:r>
          </a:p>
        </p:txBody>
      </p:sp>
      <p:sp>
        <p:nvSpPr>
          <p:cNvPr id="7" name="テキスト ボックス 6"/>
          <p:cNvSpPr txBox="1"/>
          <p:nvPr/>
        </p:nvSpPr>
        <p:spPr>
          <a:xfrm>
            <a:off x="64395" y="1750645"/>
            <a:ext cx="4668488" cy="646331"/>
          </a:xfrm>
          <a:prstGeom prst="rect">
            <a:avLst/>
          </a:prstGeom>
          <a:noFill/>
        </p:spPr>
        <p:txBody>
          <a:bodyPr wrap="square" rtlCol="0">
            <a:spAutoFit/>
          </a:bodyPr>
          <a:lstStyle/>
          <a:p>
            <a:pPr algn="ctr"/>
            <a:r>
              <a:rPr lang="ja-JP" altLang="en-US" b="1" dirty="0">
                <a:latin typeface="メイリオ" pitchFamily="50" charset="-128"/>
                <a:ea typeface="メイリオ" pitchFamily="50" charset="-128"/>
                <a:cs typeface="メイリオ" pitchFamily="50" charset="-128"/>
              </a:rPr>
              <a:t>サブ機能・環境毎の</a:t>
            </a:r>
            <a:endParaRPr lang="en-US" altLang="ja-JP" b="1" dirty="0">
              <a:latin typeface="メイリオ" pitchFamily="50" charset="-128"/>
              <a:ea typeface="メイリオ" pitchFamily="50" charset="-128"/>
              <a:cs typeface="メイリオ" pitchFamily="50" charset="-128"/>
            </a:endParaRPr>
          </a:p>
          <a:p>
            <a:pPr algn="ctr"/>
            <a:r>
              <a:rPr lang="ja-JP" altLang="en-US" b="1" dirty="0">
                <a:latin typeface="メイリオ" pitchFamily="50" charset="-128"/>
                <a:ea typeface="メイリオ" pitchFamily="50" charset="-128"/>
                <a:cs typeface="メイリオ" pitchFamily="50" charset="-128"/>
              </a:rPr>
              <a:t>品質</a:t>
            </a:r>
            <a:r>
              <a:rPr lang="en-US" altLang="ja-JP" b="1" dirty="0">
                <a:latin typeface="メイリオ" pitchFamily="50" charset="-128"/>
                <a:ea typeface="メイリオ" pitchFamily="50" charset="-128"/>
                <a:cs typeface="メイリオ" pitchFamily="50" charset="-128"/>
              </a:rPr>
              <a:t>(</a:t>
            </a:r>
            <a:r>
              <a:rPr lang="ja-JP" altLang="en-US" b="1" dirty="0">
                <a:latin typeface="メイリオ" pitchFamily="50" charset="-128"/>
                <a:ea typeface="メイリオ" pitchFamily="50" charset="-128"/>
                <a:cs typeface="メイリオ" pitchFamily="50" charset="-128"/>
              </a:rPr>
              <a:t>障害・実施ケースの内訳</a:t>
            </a:r>
            <a:r>
              <a:rPr lang="en-US" altLang="ja-JP" b="1" dirty="0">
                <a:latin typeface="メイリオ" pitchFamily="50" charset="-128"/>
                <a:ea typeface="メイリオ" pitchFamily="50" charset="-128"/>
                <a:cs typeface="メイリオ" pitchFamily="50" charset="-128"/>
              </a:rPr>
              <a:t>)</a:t>
            </a:r>
            <a:r>
              <a:rPr lang="ja-JP" altLang="en-US" b="1" dirty="0">
                <a:latin typeface="メイリオ" pitchFamily="50" charset="-128"/>
                <a:ea typeface="メイリオ" pitchFamily="50" charset="-128"/>
                <a:cs typeface="メイリオ" pitchFamily="50" charset="-128"/>
              </a:rPr>
              <a:t>を表示</a:t>
            </a:r>
            <a:endParaRPr kumimoji="1" lang="ja-JP" altLang="en-US" b="1" dirty="0">
              <a:latin typeface="メイリオ" pitchFamily="50" charset="-128"/>
              <a:ea typeface="メイリオ" pitchFamily="50" charset="-128"/>
              <a:cs typeface="メイリオ" pitchFamily="50" charset="-128"/>
            </a:endParaRPr>
          </a:p>
        </p:txBody>
      </p:sp>
      <p:sp>
        <p:nvSpPr>
          <p:cNvPr id="15" name="テキスト ボックス 14"/>
          <p:cNvSpPr txBox="1"/>
          <p:nvPr/>
        </p:nvSpPr>
        <p:spPr>
          <a:xfrm>
            <a:off x="6522770" y="6594314"/>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19" name="テキスト ボックス 18"/>
          <p:cNvSpPr txBox="1"/>
          <p:nvPr/>
        </p:nvSpPr>
        <p:spPr>
          <a:xfrm>
            <a:off x="13497" y="5182885"/>
            <a:ext cx="2339871" cy="440975"/>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製品を構成するサブ機能</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0" name="テキスト ボックス 19"/>
          <p:cNvSpPr txBox="1"/>
          <p:nvPr/>
        </p:nvSpPr>
        <p:spPr>
          <a:xfrm>
            <a:off x="2165305" y="5182884"/>
            <a:ext cx="2549710" cy="440975"/>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環境ごとのテストケース内訳</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1" name="正方形/長方形 20"/>
          <p:cNvSpPr/>
          <p:nvPr/>
        </p:nvSpPr>
        <p:spPr>
          <a:xfrm>
            <a:off x="581487" y="4962141"/>
            <a:ext cx="1563277" cy="1554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p:cNvPicPr>
            <a:picLocks noChangeAspect="1"/>
          </p:cNvPicPr>
          <p:nvPr/>
        </p:nvPicPr>
        <p:blipFill rotWithShape="1">
          <a:blip r:embed="rId4"/>
          <a:srcRect r="33098"/>
          <a:stretch/>
        </p:blipFill>
        <p:spPr>
          <a:xfrm>
            <a:off x="2353368" y="3758605"/>
            <a:ext cx="1990134" cy="1391227"/>
          </a:xfrm>
          <a:prstGeom prst="rect">
            <a:avLst/>
          </a:prstGeom>
          <a:noFill/>
          <a:ln>
            <a:solidFill>
              <a:schemeClr val="tx1"/>
            </a:solidFill>
          </a:ln>
        </p:spPr>
      </p:pic>
      <p:sp>
        <p:nvSpPr>
          <p:cNvPr id="23" name="正方形/長方形 22"/>
          <p:cNvSpPr/>
          <p:nvPr/>
        </p:nvSpPr>
        <p:spPr>
          <a:xfrm>
            <a:off x="2607492" y="4832388"/>
            <a:ext cx="1665337" cy="2692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43942BC5-8EE0-4DDF-97FD-B067CA8FEF71}"/>
              </a:ext>
            </a:extLst>
          </p:cNvPr>
          <p:cNvPicPr>
            <a:picLocks noChangeAspect="1"/>
          </p:cNvPicPr>
          <p:nvPr/>
        </p:nvPicPr>
        <p:blipFill>
          <a:blip r:embed="rId5"/>
          <a:stretch>
            <a:fillRect/>
          </a:stretch>
        </p:blipFill>
        <p:spPr>
          <a:xfrm>
            <a:off x="4384442" y="2539168"/>
            <a:ext cx="4619651" cy="2591346"/>
          </a:xfrm>
          <a:prstGeom prst="rect">
            <a:avLst/>
          </a:prstGeom>
          <a:noFill/>
          <a:ln>
            <a:solidFill>
              <a:schemeClr val="tx1"/>
            </a:solidFill>
          </a:ln>
        </p:spPr>
      </p:pic>
      <p:sp>
        <p:nvSpPr>
          <p:cNvPr id="25" name="テキスト ボックス 24">
            <a:extLst>
              <a:ext uri="{FF2B5EF4-FFF2-40B4-BE49-F238E27FC236}">
                <a16:creationId xmlns:a16="http://schemas.microsoft.com/office/drawing/2014/main" id="{675DD996-9F6D-4554-97C9-E4B75B5B14C8}"/>
              </a:ext>
            </a:extLst>
          </p:cNvPr>
          <p:cNvSpPr txBox="1"/>
          <p:nvPr/>
        </p:nvSpPr>
        <p:spPr>
          <a:xfrm>
            <a:off x="4950159" y="5182884"/>
            <a:ext cx="3649293" cy="440975"/>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進捗に対する障害の発生数・重要度内訳</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6" name="テキスト ボックス 25">
            <a:extLst>
              <a:ext uri="{FF2B5EF4-FFF2-40B4-BE49-F238E27FC236}">
                <a16:creationId xmlns:a16="http://schemas.microsoft.com/office/drawing/2014/main" id="{BD6A3F1D-2984-4FE0-AD26-E25EC3E5E900}"/>
              </a:ext>
            </a:extLst>
          </p:cNvPr>
          <p:cNvSpPr txBox="1"/>
          <p:nvPr/>
        </p:nvSpPr>
        <p:spPr>
          <a:xfrm>
            <a:off x="4139952" y="1911265"/>
            <a:ext cx="4668488" cy="369332"/>
          </a:xfrm>
          <a:prstGeom prst="rect">
            <a:avLst/>
          </a:prstGeom>
          <a:noFill/>
        </p:spPr>
        <p:txBody>
          <a:bodyPr wrap="square" rtlCol="0">
            <a:spAutoFit/>
          </a:bodyPr>
          <a:lstStyle/>
          <a:p>
            <a:pPr algn="ctr"/>
            <a:r>
              <a:rPr kumimoji="1" lang="ja-JP" altLang="en-US" b="1" dirty="0">
                <a:latin typeface="メイリオ" pitchFamily="50" charset="-128"/>
                <a:ea typeface="メイリオ" pitchFamily="50" charset="-128"/>
                <a:cs typeface="メイリオ" pitchFamily="50" charset="-128"/>
              </a:rPr>
              <a:t>信頼度成長曲線を表示</a:t>
            </a:r>
          </a:p>
        </p:txBody>
      </p:sp>
    </p:spTree>
    <p:extLst>
      <p:ext uri="{BB962C8B-B14F-4D97-AF65-F5344CB8AC3E}">
        <p14:creationId xmlns:p14="http://schemas.microsoft.com/office/powerpoint/2010/main" val="2137005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77BC6804-B4FC-4C45-889E-BC1E7C4B0280}"/>
              </a:ext>
            </a:extLst>
          </p:cNvPr>
          <p:cNvSpPr>
            <a:spLocks noGrp="1"/>
          </p:cNvSpPr>
          <p:nvPr>
            <p:ph idx="1"/>
          </p:nvPr>
        </p:nvSpPr>
        <p:spPr>
          <a:xfrm>
            <a:off x="251520" y="1220678"/>
            <a:ext cx="8640960" cy="5127082"/>
          </a:xfrm>
        </p:spPr>
        <p:txBody>
          <a:bodyPr/>
          <a:lstStyle/>
          <a:p>
            <a:r>
              <a:rPr kumimoji="1" lang="ja-JP" altLang="en-US" dirty="0"/>
              <a:t>エンジニアやテスターの生産性をリアルタイムに把握</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41</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メンバー分析機能</a:t>
            </a:r>
          </a:p>
        </p:txBody>
      </p:sp>
      <p:sp>
        <p:nvSpPr>
          <p:cNvPr id="15" name="テキスト ボックス 14"/>
          <p:cNvSpPr txBox="1"/>
          <p:nvPr/>
        </p:nvSpPr>
        <p:spPr>
          <a:xfrm>
            <a:off x="6522770" y="6591887"/>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17" name="テキスト ボックス 16"/>
          <p:cNvSpPr txBox="1"/>
          <p:nvPr/>
        </p:nvSpPr>
        <p:spPr>
          <a:xfrm>
            <a:off x="4940922" y="5225121"/>
            <a:ext cx="326325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エンジニアごとの障害状況の表示</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pic>
        <p:nvPicPr>
          <p:cNvPr id="13" name="図 12"/>
          <p:cNvPicPr>
            <a:picLocks noChangeAspect="1"/>
          </p:cNvPicPr>
          <p:nvPr/>
        </p:nvPicPr>
        <p:blipFill rotWithShape="1">
          <a:blip r:embed="rId3"/>
          <a:srcRect l="1525" r="27229"/>
          <a:stretch/>
        </p:blipFill>
        <p:spPr>
          <a:xfrm>
            <a:off x="4826246" y="1845483"/>
            <a:ext cx="3492609" cy="3228286"/>
          </a:xfrm>
          <a:prstGeom prst="rect">
            <a:avLst/>
          </a:prstGeom>
          <a:noFill/>
          <a:ln>
            <a:solidFill>
              <a:schemeClr val="tx1"/>
            </a:solidFill>
          </a:ln>
        </p:spPr>
      </p:pic>
      <p:pic>
        <p:nvPicPr>
          <p:cNvPr id="6" name="図 5">
            <a:extLst>
              <a:ext uri="{FF2B5EF4-FFF2-40B4-BE49-F238E27FC236}">
                <a16:creationId xmlns:a16="http://schemas.microsoft.com/office/drawing/2014/main" id="{59771B7D-E8FD-4116-8A5E-A4FAE794AADA}"/>
              </a:ext>
            </a:extLst>
          </p:cNvPr>
          <p:cNvPicPr>
            <a:picLocks noChangeAspect="1"/>
          </p:cNvPicPr>
          <p:nvPr/>
        </p:nvPicPr>
        <p:blipFill rotWithShape="1">
          <a:blip r:embed="rId4"/>
          <a:srcRect r="30000"/>
          <a:stretch/>
        </p:blipFill>
        <p:spPr>
          <a:xfrm>
            <a:off x="825145" y="1845483"/>
            <a:ext cx="3072046" cy="3320281"/>
          </a:xfrm>
          <a:prstGeom prst="rect">
            <a:avLst/>
          </a:prstGeom>
          <a:noFill/>
          <a:ln>
            <a:solidFill>
              <a:schemeClr val="tx1"/>
            </a:solidFill>
          </a:ln>
        </p:spPr>
      </p:pic>
      <p:sp>
        <p:nvSpPr>
          <p:cNvPr id="25" name="テキスト ボックス 24">
            <a:extLst>
              <a:ext uri="{FF2B5EF4-FFF2-40B4-BE49-F238E27FC236}">
                <a16:creationId xmlns:a16="http://schemas.microsoft.com/office/drawing/2014/main" id="{0C400C2B-3AB8-4A2C-91FE-FBEFB7EF591A}"/>
              </a:ext>
            </a:extLst>
          </p:cNvPr>
          <p:cNvSpPr txBox="1"/>
          <p:nvPr/>
        </p:nvSpPr>
        <p:spPr>
          <a:xfrm>
            <a:off x="806830" y="5225121"/>
            <a:ext cx="326325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テスター毎のテスト消化数</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spTree>
    <p:extLst>
      <p:ext uri="{BB962C8B-B14F-4D97-AF65-F5344CB8AC3E}">
        <p14:creationId xmlns:p14="http://schemas.microsoft.com/office/powerpoint/2010/main" val="3621399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1520" y="1215252"/>
            <a:ext cx="8640960" cy="5127082"/>
          </a:xfrm>
        </p:spPr>
        <p:txBody>
          <a:bodyPr>
            <a:normAutofit/>
          </a:bodyPr>
          <a:lstStyle/>
          <a:p>
            <a:r>
              <a:rPr lang="ja-JP" altLang="en-US" sz="1800" dirty="0"/>
              <a:t>リポジトリからソースコードの変更量を取得し、品質分析指標に自動で反映</a:t>
            </a:r>
            <a:endParaRPr kumimoji="1" lang="ja-JP" altLang="en-US" sz="1800" dirty="0"/>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42</a:t>
            </a:fld>
            <a:endParaRPr lang="ja-JP" altLang="en-US" dirty="0"/>
          </a:p>
        </p:txBody>
      </p:sp>
      <p:sp>
        <p:nvSpPr>
          <p:cNvPr id="4" name="コンテンツ プレースホルダー 3"/>
          <p:cNvSpPr>
            <a:spLocks noGrp="1"/>
          </p:cNvSpPr>
          <p:nvPr>
            <p:ph sz="quarter" idx="13"/>
          </p:nvPr>
        </p:nvSpPr>
        <p:spPr/>
        <p:txBody>
          <a:bodyPr>
            <a:noAutofit/>
          </a:bodyPr>
          <a:lstStyle/>
          <a:p>
            <a:r>
              <a:rPr kumimoji="1" lang="ja-JP" altLang="en-US" sz="2800" dirty="0"/>
              <a:t>ソースコード変更量を分析画面に自動反映</a:t>
            </a:r>
          </a:p>
        </p:txBody>
      </p:sp>
      <p:sp>
        <p:nvSpPr>
          <p:cNvPr id="15" name="テキスト ボックス 14"/>
          <p:cNvSpPr txBox="1"/>
          <p:nvPr/>
        </p:nvSpPr>
        <p:spPr>
          <a:xfrm>
            <a:off x="6522770" y="6594314"/>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pic>
        <p:nvPicPr>
          <p:cNvPr id="5" name="図 4">
            <a:extLst>
              <a:ext uri="{FF2B5EF4-FFF2-40B4-BE49-F238E27FC236}">
                <a16:creationId xmlns:a16="http://schemas.microsoft.com/office/drawing/2014/main" id="{5A1894A6-0A24-420F-8449-08B20B62D6D7}"/>
              </a:ext>
            </a:extLst>
          </p:cNvPr>
          <p:cNvPicPr>
            <a:picLocks noChangeAspect="1"/>
          </p:cNvPicPr>
          <p:nvPr/>
        </p:nvPicPr>
        <p:blipFill>
          <a:blip r:embed="rId3"/>
          <a:stretch>
            <a:fillRect/>
          </a:stretch>
        </p:blipFill>
        <p:spPr>
          <a:xfrm>
            <a:off x="213201" y="3621482"/>
            <a:ext cx="2482984" cy="2489223"/>
          </a:xfrm>
          <a:prstGeom prst="rect">
            <a:avLst/>
          </a:prstGeom>
        </p:spPr>
      </p:pic>
      <p:pic>
        <p:nvPicPr>
          <p:cNvPr id="6" name="図 5">
            <a:extLst>
              <a:ext uri="{FF2B5EF4-FFF2-40B4-BE49-F238E27FC236}">
                <a16:creationId xmlns:a16="http://schemas.microsoft.com/office/drawing/2014/main" id="{BE351F3D-E31B-4FBB-8F52-82590E41DCFE}"/>
              </a:ext>
            </a:extLst>
          </p:cNvPr>
          <p:cNvPicPr>
            <a:picLocks noChangeAspect="1"/>
          </p:cNvPicPr>
          <p:nvPr/>
        </p:nvPicPr>
        <p:blipFill>
          <a:blip r:embed="rId4"/>
          <a:stretch>
            <a:fillRect/>
          </a:stretch>
        </p:blipFill>
        <p:spPr>
          <a:xfrm>
            <a:off x="2978390" y="3647789"/>
            <a:ext cx="2275502" cy="2489223"/>
          </a:xfrm>
          <a:prstGeom prst="rect">
            <a:avLst/>
          </a:prstGeom>
        </p:spPr>
      </p:pic>
      <p:pic>
        <p:nvPicPr>
          <p:cNvPr id="11" name="図 10">
            <a:extLst>
              <a:ext uri="{FF2B5EF4-FFF2-40B4-BE49-F238E27FC236}">
                <a16:creationId xmlns:a16="http://schemas.microsoft.com/office/drawing/2014/main" id="{463A1BC5-9804-47B4-959A-60439F57AE69}"/>
              </a:ext>
            </a:extLst>
          </p:cNvPr>
          <p:cNvPicPr>
            <a:picLocks noChangeAspect="1"/>
          </p:cNvPicPr>
          <p:nvPr/>
        </p:nvPicPr>
        <p:blipFill rotWithShape="1">
          <a:blip r:embed="rId5"/>
          <a:srcRect b="29119"/>
          <a:stretch/>
        </p:blipFill>
        <p:spPr>
          <a:xfrm>
            <a:off x="5531703" y="3676034"/>
            <a:ext cx="3279476" cy="2084840"/>
          </a:xfrm>
          <a:prstGeom prst="rect">
            <a:avLst/>
          </a:prstGeom>
        </p:spPr>
      </p:pic>
      <p:sp>
        <p:nvSpPr>
          <p:cNvPr id="12" name="円柱 11">
            <a:extLst>
              <a:ext uri="{FF2B5EF4-FFF2-40B4-BE49-F238E27FC236}">
                <a16:creationId xmlns:a16="http://schemas.microsoft.com/office/drawing/2014/main" id="{5E576BE0-79F0-4A4C-9D8A-02A84C351467}"/>
              </a:ext>
            </a:extLst>
          </p:cNvPr>
          <p:cNvSpPr/>
          <p:nvPr/>
        </p:nvSpPr>
        <p:spPr>
          <a:xfrm>
            <a:off x="683568" y="1803911"/>
            <a:ext cx="1152128" cy="1221923"/>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solidFill>
                  <a:schemeClr val="accent1">
                    <a:lumMod val="75000"/>
                  </a:schemeClr>
                </a:solidFill>
              </a:rPr>
              <a:t>リポジトリ</a:t>
            </a:r>
            <a:endParaRPr kumimoji="1" lang="en-US" altLang="ja-JP" sz="1400" dirty="0">
              <a:solidFill>
                <a:schemeClr val="accent1">
                  <a:lumMod val="75000"/>
                </a:schemeClr>
              </a:solidFill>
            </a:endParaRPr>
          </a:p>
          <a:p>
            <a:pPr algn="ctr"/>
            <a:r>
              <a:rPr lang="en-US" altLang="ja-JP" sz="1400" dirty="0">
                <a:solidFill>
                  <a:schemeClr val="accent1">
                    <a:lumMod val="75000"/>
                  </a:schemeClr>
                </a:solidFill>
              </a:rPr>
              <a:t>(Git </a:t>
            </a:r>
            <a:r>
              <a:rPr lang="ja-JP" altLang="en-US" sz="1400" dirty="0">
                <a:solidFill>
                  <a:schemeClr val="accent1">
                    <a:lumMod val="75000"/>
                  </a:schemeClr>
                </a:solidFill>
              </a:rPr>
              <a:t>・</a:t>
            </a:r>
            <a:r>
              <a:rPr lang="en-US" altLang="ja-JP" sz="1400" dirty="0">
                <a:solidFill>
                  <a:schemeClr val="accent1">
                    <a:lumMod val="75000"/>
                  </a:schemeClr>
                </a:solidFill>
              </a:rPr>
              <a:t>SVN)</a:t>
            </a:r>
            <a:endParaRPr kumimoji="1" lang="ja-JP" altLang="en-US" sz="1400" dirty="0">
              <a:solidFill>
                <a:schemeClr val="accent1">
                  <a:lumMod val="75000"/>
                </a:schemeClr>
              </a:solidFill>
            </a:endParaRPr>
          </a:p>
        </p:txBody>
      </p:sp>
      <p:sp>
        <p:nvSpPr>
          <p:cNvPr id="14" name="円弧 13">
            <a:extLst>
              <a:ext uri="{FF2B5EF4-FFF2-40B4-BE49-F238E27FC236}">
                <a16:creationId xmlns:a16="http://schemas.microsoft.com/office/drawing/2014/main" id="{5AD8157C-0094-428F-8F08-5249CBECEFD8}"/>
              </a:ext>
            </a:extLst>
          </p:cNvPr>
          <p:cNvSpPr/>
          <p:nvPr/>
        </p:nvSpPr>
        <p:spPr>
          <a:xfrm>
            <a:off x="569218" y="2124528"/>
            <a:ext cx="2160240" cy="1440160"/>
          </a:xfrm>
          <a:prstGeom prst="arc">
            <a:avLst>
              <a:gd name="adj1" fmla="val 16798974"/>
              <a:gd name="adj2" fmla="val 538600"/>
            </a:avLst>
          </a:prstGeom>
          <a:ln>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a:extLst>
              <a:ext uri="{FF2B5EF4-FFF2-40B4-BE49-F238E27FC236}">
                <a16:creationId xmlns:a16="http://schemas.microsoft.com/office/drawing/2014/main" id="{36DABA74-A998-4536-8764-A397D714112F}"/>
              </a:ext>
            </a:extLst>
          </p:cNvPr>
          <p:cNvSpPr/>
          <p:nvPr/>
        </p:nvSpPr>
        <p:spPr>
          <a:xfrm>
            <a:off x="143803" y="2110872"/>
            <a:ext cx="4240639" cy="1524811"/>
          </a:xfrm>
          <a:prstGeom prst="arc">
            <a:avLst>
              <a:gd name="adj1" fmla="val 14113645"/>
              <a:gd name="adj2" fmla="val 218972"/>
            </a:avLst>
          </a:prstGeom>
          <a:ln>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528A6928-AC62-48D5-808C-43956E0A304C}"/>
              </a:ext>
            </a:extLst>
          </p:cNvPr>
          <p:cNvSpPr/>
          <p:nvPr/>
        </p:nvSpPr>
        <p:spPr>
          <a:xfrm>
            <a:off x="107504" y="2022219"/>
            <a:ext cx="7344816" cy="1510610"/>
          </a:xfrm>
          <a:prstGeom prst="arc">
            <a:avLst>
              <a:gd name="adj1" fmla="val 11906773"/>
              <a:gd name="adj2" fmla="val 200964"/>
            </a:avLst>
          </a:prstGeom>
          <a:ln>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143803" y="3137465"/>
            <a:ext cx="2817726" cy="582360"/>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ts val="1800"/>
              </a:lnSpc>
              <a:spcBef>
                <a:spcPts val="0"/>
              </a:spcBef>
              <a:spcAft>
                <a:spcPts val="0"/>
              </a:spcAft>
              <a:buNone/>
              <a:tabLst/>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開発規模に対するテスト密度</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a:p>
            <a:pPr marL="0" marR="0" lvl="0" indent="0" algn="ctr" rtl="0" hangingPunct="0">
              <a:lnSpc>
                <a:spcPts val="1800"/>
              </a:lnSpc>
              <a:spcBef>
                <a:spcPts val="0"/>
              </a:spcBef>
              <a:spcAft>
                <a:spcPts val="0"/>
              </a:spcAft>
              <a:buNone/>
              <a:tabLst/>
              <a:defRPr>
                <a:solidFill>
                  <a:srgbClr val="FF0000"/>
                </a:solidFill>
              </a:defRPr>
            </a:pPr>
            <a:r>
              <a:rPr lang="en-US" altLang="ja-JP" sz="1400" b="1" dirty="0">
                <a:solidFill>
                  <a:srgbClr val="C00000"/>
                </a:solidFill>
                <a:latin typeface="メイリオ" panose="020B0604030504040204" pitchFamily="50" charset="-128"/>
                <a:ea typeface="メイリオ" panose="020B0604030504040204" pitchFamily="50" charset="-128"/>
                <a:cs typeface="Mangal" pitchFamily="2"/>
              </a:rPr>
              <a:t>(</a:t>
            </a: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ケース数</a:t>
            </a:r>
            <a:r>
              <a:rPr lang="en-US" altLang="ja-JP" sz="1400" b="1" dirty="0">
                <a:solidFill>
                  <a:srgbClr val="C00000"/>
                </a:solidFill>
                <a:latin typeface="メイリオ" panose="020B0604030504040204" pitchFamily="50" charset="-128"/>
                <a:ea typeface="メイリオ" panose="020B0604030504040204" pitchFamily="50" charset="-128"/>
                <a:cs typeface="Mangal" pitchFamily="2"/>
              </a:rPr>
              <a:t>/Kstep)</a:t>
            </a:r>
          </a:p>
        </p:txBody>
      </p:sp>
      <p:sp>
        <p:nvSpPr>
          <p:cNvPr id="22" name="テキスト ボックス 21">
            <a:extLst>
              <a:ext uri="{FF2B5EF4-FFF2-40B4-BE49-F238E27FC236}">
                <a16:creationId xmlns:a16="http://schemas.microsoft.com/office/drawing/2014/main" id="{0CE66CFA-5721-4D72-B384-75174E84A942}"/>
              </a:ext>
            </a:extLst>
          </p:cNvPr>
          <p:cNvSpPr txBox="1"/>
          <p:nvPr/>
        </p:nvSpPr>
        <p:spPr>
          <a:xfrm>
            <a:off x="2780018" y="3095505"/>
            <a:ext cx="2817726" cy="582360"/>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lnSpc>
                <a:spcPts val="1800"/>
              </a:lnSpc>
              <a:buNone/>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開発規模に対する課題密度</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a:p>
            <a:pPr algn="ctr" hangingPunct="0">
              <a:lnSpc>
                <a:spcPts val="1800"/>
              </a:lnSpc>
              <a:buNone/>
              <a:defRPr>
                <a:solidFill>
                  <a:srgbClr val="FF0000"/>
                </a:solidFill>
              </a:defRPr>
            </a:pPr>
            <a:r>
              <a:rPr lang="en-US" altLang="ja-JP" sz="1400" b="1" dirty="0">
                <a:solidFill>
                  <a:srgbClr val="C00000"/>
                </a:solidFill>
                <a:latin typeface="メイリオ" panose="020B0604030504040204" pitchFamily="50" charset="-128"/>
                <a:ea typeface="メイリオ" panose="020B0604030504040204" pitchFamily="50" charset="-128"/>
                <a:cs typeface="Mangal" pitchFamily="2"/>
              </a:rPr>
              <a:t>(</a:t>
            </a: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課題数</a:t>
            </a:r>
            <a:r>
              <a:rPr lang="en-US" altLang="ja-JP" sz="1400" b="1" dirty="0">
                <a:solidFill>
                  <a:srgbClr val="C00000"/>
                </a:solidFill>
                <a:latin typeface="メイリオ" panose="020B0604030504040204" pitchFamily="50" charset="-128"/>
                <a:ea typeface="メイリオ" panose="020B0604030504040204" pitchFamily="50" charset="-128"/>
                <a:cs typeface="Mangal" pitchFamily="2"/>
              </a:rPr>
              <a:t>/Kstep)</a:t>
            </a:r>
          </a:p>
        </p:txBody>
      </p:sp>
      <p:sp>
        <p:nvSpPr>
          <p:cNvPr id="24" name="テキスト ボックス 23">
            <a:extLst>
              <a:ext uri="{FF2B5EF4-FFF2-40B4-BE49-F238E27FC236}">
                <a16:creationId xmlns:a16="http://schemas.microsoft.com/office/drawing/2014/main" id="{2B4E0C13-F22B-4226-B1AE-93988DE89CDE}"/>
              </a:ext>
            </a:extLst>
          </p:cNvPr>
          <p:cNvSpPr txBox="1"/>
          <p:nvPr/>
        </p:nvSpPr>
        <p:spPr>
          <a:xfrm>
            <a:off x="5728704" y="3079448"/>
            <a:ext cx="2817726" cy="582360"/>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lnSpc>
                <a:spcPts val="1800"/>
              </a:lnSpc>
              <a:buNone/>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サブシステム毎の</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a:p>
            <a:pPr algn="ctr" hangingPunct="0">
              <a:lnSpc>
                <a:spcPts val="1800"/>
              </a:lnSpc>
              <a:buNone/>
              <a:defRPr>
                <a:solidFill>
                  <a:srgbClr val="FF0000"/>
                </a:solidFill>
              </a:defRPr>
            </a:pPr>
            <a:r>
              <a:rPr lang="ja-JP" altLang="en-US" sz="1400" b="1" dirty="0">
                <a:solidFill>
                  <a:srgbClr val="C00000"/>
                </a:solidFill>
                <a:latin typeface="メイリオ" panose="020B0604030504040204" pitchFamily="50" charset="-128"/>
                <a:ea typeface="メイリオ" panose="020B0604030504040204" pitchFamily="50" charset="-128"/>
                <a:cs typeface="Mangal" pitchFamily="2"/>
              </a:rPr>
              <a:t>ソース変更量・各種指標</a:t>
            </a:r>
            <a:endParaRPr lang="en-US" altLang="ja-JP" sz="1400" b="1" dirty="0">
              <a:solidFill>
                <a:srgbClr val="C00000"/>
              </a:solidFill>
              <a:latin typeface="メイリオ" panose="020B0604030504040204" pitchFamily="50" charset="-128"/>
              <a:ea typeface="メイリオ" panose="020B0604030504040204" pitchFamily="50" charset="-128"/>
              <a:cs typeface="Mangal" pitchFamily="2"/>
            </a:endParaRPr>
          </a:p>
        </p:txBody>
      </p:sp>
    </p:spTree>
    <p:extLst>
      <p:ext uri="{BB962C8B-B14F-4D97-AF65-F5344CB8AC3E}">
        <p14:creationId xmlns:p14="http://schemas.microsoft.com/office/powerpoint/2010/main" val="3420193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77BC6804-B4FC-4C45-889E-BC1E7C4B0280}"/>
              </a:ext>
            </a:extLst>
          </p:cNvPr>
          <p:cNvSpPr>
            <a:spLocks noGrp="1"/>
          </p:cNvSpPr>
          <p:nvPr>
            <p:ph idx="1"/>
          </p:nvPr>
        </p:nvSpPr>
        <p:spPr>
          <a:xfrm>
            <a:off x="251520" y="1220678"/>
            <a:ext cx="8640960" cy="5127082"/>
          </a:xfrm>
        </p:spPr>
        <p:txBody>
          <a:bodyPr/>
          <a:lstStyle/>
          <a:p>
            <a:r>
              <a:rPr lang="ja-JP" altLang="en-US" dirty="0"/>
              <a:t>テスト・障害を合わせた納期の予測を支援</a:t>
            </a:r>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43</a:t>
            </a:fld>
            <a:endParaRPr lang="ja-JP" altLang="en-US" dirty="0"/>
          </a:p>
        </p:txBody>
      </p:sp>
      <p:sp>
        <p:nvSpPr>
          <p:cNvPr id="4" name="コンテンツ プレースホルダー 3"/>
          <p:cNvSpPr>
            <a:spLocks noGrp="1"/>
          </p:cNvSpPr>
          <p:nvPr>
            <p:ph sz="quarter" idx="13"/>
          </p:nvPr>
        </p:nvSpPr>
        <p:spPr/>
        <p:txBody>
          <a:bodyPr>
            <a:noAutofit/>
          </a:bodyPr>
          <a:lstStyle/>
          <a:p>
            <a:r>
              <a:rPr lang="en-US" altLang="ja-JP" sz="2800" dirty="0"/>
              <a:t>4-</a:t>
            </a:r>
            <a:r>
              <a:rPr kumimoji="1" lang="en-US" altLang="ja-JP" sz="2800" dirty="0"/>
              <a:t>17. </a:t>
            </a:r>
            <a:r>
              <a:rPr kumimoji="1" lang="ja-JP" altLang="en-US" sz="2800" dirty="0"/>
              <a:t>バーンダウンチャート</a:t>
            </a:r>
          </a:p>
        </p:txBody>
      </p:sp>
      <p:sp>
        <p:nvSpPr>
          <p:cNvPr id="15" name="テキスト ボックス 14"/>
          <p:cNvSpPr txBox="1"/>
          <p:nvPr/>
        </p:nvSpPr>
        <p:spPr>
          <a:xfrm>
            <a:off x="6522770" y="6600941"/>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17" name="テキスト ボックス 16"/>
          <p:cNvSpPr txBox="1"/>
          <p:nvPr/>
        </p:nvSpPr>
        <p:spPr>
          <a:xfrm>
            <a:off x="2267744" y="5350015"/>
            <a:ext cx="4955606" cy="490988"/>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600" b="1" dirty="0">
                <a:solidFill>
                  <a:srgbClr val="C00000"/>
                </a:solidFill>
                <a:latin typeface="メイリオ" panose="020B0604030504040204" pitchFamily="50" charset="-128"/>
                <a:ea typeface="メイリオ" panose="020B0604030504040204" pitchFamily="50" charset="-128"/>
                <a:cs typeface="Mangal" pitchFamily="2"/>
              </a:rPr>
              <a:t>バーンダウンチャートで納期の限界線を表示</a:t>
            </a:r>
            <a:endParaRPr lang="en-US" altLang="ja-JP" sz="1600" b="1" dirty="0">
              <a:solidFill>
                <a:srgbClr val="C00000"/>
              </a:solidFill>
              <a:latin typeface="メイリオ" panose="020B0604030504040204" pitchFamily="50" charset="-128"/>
              <a:ea typeface="メイリオ" panose="020B0604030504040204" pitchFamily="50" charset="-128"/>
              <a:cs typeface="Mangal" pitchFamily="2"/>
            </a:endParaRPr>
          </a:p>
        </p:txBody>
      </p:sp>
      <p:pic>
        <p:nvPicPr>
          <p:cNvPr id="7" name="図 6" descr="地図, テキスト が含まれている画像&#10;&#10;非常に高い精度で生成された説明">
            <a:extLst>
              <a:ext uri="{FF2B5EF4-FFF2-40B4-BE49-F238E27FC236}">
                <a16:creationId xmlns:a16="http://schemas.microsoft.com/office/drawing/2014/main" id="{359F92DC-47C1-4C5F-9102-D0F99BEA7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971" y="1988272"/>
            <a:ext cx="7566838" cy="3085137"/>
          </a:xfrm>
          <a:prstGeom prst="rect">
            <a:avLst/>
          </a:prstGeom>
        </p:spPr>
      </p:pic>
    </p:spTree>
    <p:extLst>
      <p:ext uri="{BB962C8B-B14F-4D97-AF65-F5344CB8AC3E}">
        <p14:creationId xmlns:p14="http://schemas.microsoft.com/office/powerpoint/2010/main" val="3523225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1520" y="1038221"/>
            <a:ext cx="8640960" cy="1671789"/>
          </a:xfrm>
        </p:spPr>
        <p:txBody>
          <a:bodyPr>
            <a:normAutofit/>
          </a:bodyPr>
          <a:lstStyle/>
          <a:p>
            <a:r>
              <a:rPr lang="ja-JP" altLang="en-US" dirty="0"/>
              <a:t>次のツールで自動レポート・通知を実施</a:t>
            </a:r>
            <a:endParaRPr lang="en-US" altLang="ja-JP" dirty="0"/>
          </a:p>
          <a:p>
            <a:pPr marL="0" indent="0">
              <a:buNone/>
            </a:pPr>
            <a:r>
              <a:rPr lang="ja-JP" altLang="en-US" dirty="0"/>
              <a:t>　・メール</a:t>
            </a:r>
            <a:endParaRPr lang="en-US" altLang="ja-JP" dirty="0"/>
          </a:p>
          <a:p>
            <a:pPr marL="0" indent="0">
              <a:buNone/>
            </a:pPr>
            <a:r>
              <a:rPr kumimoji="1" lang="ja-JP" altLang="en-US" dirty="0"/>
              <a:t>　・</a:t>
            </a:r>
            <a:r>
              <a:rPr lang="ja-JP" altLang="en-US" dirty="0"/>
              <a:t>ビジネスチャット</a:t>
            </a:r>
            <a:endParaRPr lang="en-US" altLang="ja-JP" dirty="0"/>
          </a:p>
          <a:p>
            <a:pPr marL="0" indent="0">
              <a:buNone/>
            </a:pPr>
            <a:r>
              <a:rPr lang="ja-JP" altLang="en-US" dirty="0"/>
              <a:t>　　</a:t>
            </a:r>
            <a:r>
              <a:rPr lang="en-US" altLang="ja-JP" dirty="0"/>
              <a:t>(Slack</a:t>
            </a:r>
            <a:r>
              <a:rPr lang="ja-JP" altLang="en-US" dirty="0"/>
              <a:t>・</a:t>
            </a:r>
            <a:r>
              <a:rPr lang="en-US" altLang="ja-JP" dirty="0"/>
              <a:t>Microsoft Teams)</a:t>
            </a:r>
          </a:p>
          <a:p>
            <a:pPr marL="0" indent="0">
              <a:buNone/>
            </a:pPr>
            <a:endParaRPr kumimoji="1" lang="en-US" altLang="ja-JP" dirty="0"/>
          </a:p>
          <a:p>
            <a:pPr marL="0" indent="0">
              <a:buNone/>
            </a:pPr>
            <a:endParaRPr kumimoji="1" lang="en-US" altLang="ja-JP" dirty="0"/>
          </a:p>
        </p:txBody>
      </p:sp>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44</a:t>
            </a:fld>
            <a:endParaRPr lang="ja-JP" altLang="en-US" dirty="0"/>
          </a:p>
        </p:txBody>
      </p:sp>
      <p:sp>
        <p:nvSpPr>
          <p:cNvPr id="4" name="コンテンツ プレースホルダー 3"/>
          <p:cNvSpPr>
            <a:spLocks noGrp="1"/>
          </p:cNvSpPr>
          <p:nvPr>
            <p:ph sz="quarter" idx="13"/>
          </p:nvPr>
        </p:nvSpPr>
        <p:spPr/>
        <p:txBody>
          <a:bodyPr>
            <a:noAutofit/>
          </a:bodyPr>
          <a:lstStyle/>
          <a:p>
            <a:r>
              <a:rPr lang="en-US" altLang="ja-JP" sz="2800"/>
              <a:t>4-</a:t>
            </a:r>
            <a:r>
              <a:rPr kumimoji="1" lang="en-US" altLang="ja-JP" sz="2800"/>
              <a:t>18. </a:t>
            </a:r>
            <a:r>
              <a:rPr lang="ja-JP" altLang="en-US" sz="2800" dirty="0"/>
              <a:t>レポート機能</a:t>
            </a:r>
            <a:endParaRPr kumimoji="1" lang="ja-JP" altLang="en-US" sz="2800" dirty="0"/>
          </a:p>
        </p:txBody>
      </p:sp>
      <p:sp>
        <p:nvSpPr>
          <p:cNvPr id="15" name="テキスト ボックス 14"/>
          <p:cNvSpPr txBox="1"/>
          <p:nvPr/>
        </p:nvSpPr>
        <p:spPr>
          <a:xfrm>
            <a:off x="6522770" y="6594314"/>
            <a:ext cx="2621230" cy="246221"/>
          </a:xfrm>
          <a:prstGeom prst="rect">
            <a:avLst/>
          </a:prstGeom>
          <a:noFill/>
        </p:spPr>
        <p:txBody>
          <a:bodyPr wrap="none" rtlCol="0">
            <a:spAutoFit/>
          </a:bodyPr>
          <a:lstStyle/>
          <a:p>
            <a:r>
              <a:rPr kumimoji="1" lang="en-US" altLang="ja-JP" sz="1000" dirty="0">
                <a:latin typeface="メイリオ" pitchFamily="50" charset="-128"/>
                <a:ea typeface="メイリオ" pitchFamily="50" charset="-128"/>
                <a:cs typeface="メイリオ" pitchFamily="50" charset="-128"/>
              </a:rPr>
              <a:t>※</a:t>
            </a:r>
            <a:r>
              <a:rPr kumimoji="1" lang="ja-JP" altLang="en-US" sz="1000" dirty="0">
                <a:latin typeface="メイリオ" pitchFamily="50" charset="-128"/>
                <a:ea typeface="メイリオ" pitchFamily="50" charset="-128"/>
                <a:cs typeface="メイリオ" pitchFamily="50" charset="-128"/>
              </a:rPr>
              <a:t>実際の画面とは異なることがございます</a:t>
            </a:r>
          </a:p>
        </p:txBody>
      </p:sp>
      <p:sp>
        <p:nvSpPr>
          <p:cNvPr id="22" name="コンテンツ プレースホルダー 1">
            <a:extLst>
              <a:ext uri="{FF2B5EF4-FFF2-40B4-BE49-F238E27FC236}">
                <a16:creationId xmlns:a16="http://schemas.microsoft.com/office/drawing/2014/main" id="{C38F01DF-4010-4FB8-979C-2008350EF997}"/>
              </a:ext>
            </a:extLst>
          </p:cNvPr>
          <p:cNvSpPr txBox="1">
            <a:spLocks/>
          </p:cNvSpPr>
          <p:nvPr/>
        </p:nvSpPr>
        <p:spPr>
          <a:xfrm>
            <a:off x="251520" y="3453920"/>
            <a:ext cx="8352928" cy="205424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Clr>
                <a:srgbClr val="C00000"/>
              </a:buClr>
              <a:buFont typeface="Wingdings" pitchFamily="2" charset="2"/>
              <a:buChar char="n"/>
              <a:defRPr kumimoji="1" sz="2000" b="0" kern="1200">
                <a:solidFill>
                  <a:schemeClr val="tx1"/>
                </a:solidFill>
                <a:latin typeface="メイリオ" pitchFamily="50" charset="-128"/>
                <a:ea typeface="メイリオ" pitchFamily="50" charset="-128"/>
                <a:cs typeface="メイリオ" pitchFamily="50" charset="-128"/>
              </a:defRPr>
            </a:lvl1pPr>
            <a:lvl2pPr marL="742950" indent="-285750" algn="l" defTabSz="914400" rtl="0" eaLnBrk="1" latinLnBrk="0" hangingPunct="1">
              <a:spcBef>
                <a:spcPct val="20000"/>
              </a:spcBef>
              <a:buClr>
                <a:schemeClr val="tx2">
                  <a:lumMod val="75000"/>
                </a:schemeClr>
              </a:buClr>
              <a:buFont typeface="Wingdings" pitchFamily="2" charset="2"/>
              <a:buChar char="u"/>
              <a:defRPr kumimoji="1" sz="1800" b="0" kern="1200">
                <a:solidFill>
                  <a:schemeClr val="tx1"/>
                </a:solidFill>
                <a:latin typeface="メイリオ" pitchFamily="50" charset="-128"/>
                <a:ea typeface="メイリオ" pitchFamily="50" charset="-128"/>
                <a:cs typeface="メイリオ" pitchFamily="50" charset="-128"/>
              </a:defRPr>
            </a:lvl2pPr>
            <a:lvl3pPr marL="1143000" indent="-228600" algn="l" defTabSz="914400" rtl="0" eaLnBrk="1" latinLnBrk="0" hangingPunct="1">
              <a:spcBef>
                <a:spcPct val="20000"/>
              </a:spcBef>
              <a:buFont typeface="Wingdings" pitchFamily="2" charset="2"/>
              <a:buChar char="Ø"/>
              <a:defRPr kumimoji="1" sz="1600" b="0" kern="1200">
                <a:solidFill>
                  <a:schemeClr val="tx1"/>
                </a:solidFill>
                <a:latin typeface="メイリオ" pitchFamily="50" charset="-128"/>
                <a:ea typeface="メイリオ" pitchFamily="50" charset="-128"/>
                <a:cs typeface="メイリオ" pitchFamily="50" charset="-128"/>
              </a:defRPr>
            </a:lvl3pPr>
            <a:lvl4pPr marL="1600200" indent="-228600" algn="l" defTabSz="914400" rtl="0" eaLnBrk="1" latinLnBrk="0" hangingPunct="1">
              <a:spcBef>
                <a:spcPct val="20000"/>
              </a:spcBef>
              <a:buFont typeface="Calibri" pitchFamily="34" charset="0"/>
              <a:buChar char="-"/>
              <a:defRPr kumimoji="1" sz="1400" b="0" kern="1200">
                <a:solidFill>
                  <a:schemeClr val="tx1"/>
                </a:solidFill>
                <a:latin typeface="メイリオ" pitchFamily="50" charset="-128"/>
                <a:ea typeface="メイリオ" pitchFamily="50" charset="-128"/>
                <a:cs typeface="メイリオ" pitchFamily="50" charset="-128"/>
              </a:defRPr>
            </a:lvl4pPr>
            <a:lvl5pPr marL="2057400" indent="-228600" algn="l" defTabSz="914400" rtl="0" eaLnBrk="1" latinLnBrk="0" hangingPunct="1">
              <a:spcBef>
                <a:spcPct val="20000"/>
              </a:spcBef>
              <a:buFont typeface="Arial" pitchFamily="34" charset="0"/>
              <a:buChar char="•"/>
              <a:defRPr kumimoji="1" sz="1400" b="0" kern="1200">
                <a:solidFill>
                  <a:schemeClr val="tx1"/>
                </a:solidFill>
                <a:latin typeface="メイリオ" pitchFamily="50" charset="-128"/>
                <a:ea typeface="メイリオ" pitchFamily="50" charset="-128"/>
                <a:cs typeface="メイリオ" pitchFamily="50"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dirty="0"/>
              <a:t>Wiki</a:t>
            </a:r>
            <a:r>
              <a:rPr lang="ja-JP" altLang="en-US" dirty="0"/>
              <a:t>ツール上でダッシュボードの構築</a:t>
            </a:r>
            <a:endParaRPr lang="en-US" altLang="ja-JP" dirty="0"/>
          </a:p>
          <a:p>
            <a:pPr marL="0" indent="0">
              <a:buNone/>
            </a:pPr>
            <a:r>
              <a:rPr lang="ja-JP" altLang="en-US" dirty="0"/>
              <a:t>　・各種グラフを</a:t>
            </a:r>
            <a:r>
              <a:rPr lang="en-US" altLang="ja-JP" dirty="0"/>
              <a:t>Confluence</a:t>
            </a:r>
            <a:r>
              <a:rPr lang="ja-JP" altLang="en-US" dirty="0"/>
              <a:t>や</a:t>
            </a:r>
            <a:endParaRPr lang="en-US" altLang="ja-JP" dirty="0"/>
          </a:p>
          <a:p>
            <a:pPr marL="0" indent="0">
              <a:buNone/>
            </a:pPr>
            <a:r>
              <a:rPr lang="ja-JP" altLang="en-US" dirty="0"/>
              <a:t>　　</a:t>
            </a:r>
            <a:r>
              <a:rPr lang="en-US" altLang="ja-JP" dirty="0"/>
              <a:t>Redmine WikiExtension</a:t>
            </a:r>
            <a:r>
              <a:rPr lang="ja-JP" altLang="en-US" dirty="0"/>
              <a:t>などに</a:t>
            </a:r>
            <a:endParaRPr lang="en-US" altLang="ja-JP" dirty="0"/>
          </a:p>
          <a:p>
            <a:pPr marL="0" indent="0">
              <a:buNone/>
            </a:pPr>
            <a:r>
              <a:rPr lang="ja-JP" altLang="en-US" dirty="0"/>
              <a:t>　　貼り付けダッシュボードを</a:t>
            </a:r>
            <a:endParaRPr lang="en-US" altLang="ja-JP" dirty="0"/>
          </a:p>
          <a:p>
            <a:pPr marL="0" indent="0">
              <a:buNone/>
            </a:pPr>
            <a:r>
              <a:rPr lang="ja-JP" altLang="en-US" dirty="0"/>
              <a:t>　　構築することが可能</a:t>
            </a:r>
            <a:endParaRPr lang="en-US" altLang="ja-JP" dirty="0"/>
          </a:p>
          <a:p>
            <a:pPr marL="0" indent="0">
              <a:buNone/>
            </a:pPr>
            <a:r>
              <a:rPr lang="ja-JP" altLang="en-US" dirty="0"/>
              <a:t>　　</a:t>
            </a:r>
            <a:r>
              <a:rPr lang="en-US" altLang="ja-JP" dirty="0"/>
              <a:t>(</a:t>
            </a:r>
            <a:r>
              <a:rPr lang="ja-JP" altLang="en-US" dirty="0"/>
              <a:t>外部</a:t>
            </a:r>
            <a:r>
              <a:rPr lang="en-US" altLang="ja-JP" dirty="0"/>
              <a:t>URL</a:t>
            </a:r>
            <a:r>
              <a:rPr lang="ja-JP" altLang="en-US" dirty="0"/>
              <a:t>参照</a:t>
            </a:r>
            <a:r>
              <a:rPr lang="en-US" altLang="ja-JP" dirty="0"/>
              <a:t>)</a:t>
            </a:r>
          </a:p>
        </p:txBody>
      </p:sp>
      <p:pic>
        <p:nvPicPr>
          <p:cNvPr id="5" name="図 4">
            <a:extLst>
              <a:ext uri="{FF2B5EF4-FFF2-40B4-BE49-F238E27FC236}">
                <a16:creationId xmlns:a16="http://schemas.microsoft.com/office/drawing/2014/main" id="{5F3436A8-38C0-4A44-93BE-3122428B33C0}"/>
              </a:ext>
            </a:extLst>
          </p:cNvPr>
          <p:cNvPicPr>
            <a:picLocks noChangeAspect="1"/>
          </p:cNvPicPr>
          <p:nvPr/>
        </p:nvPicPr>
        <p:blipFill rotWithShape="1">
          <a:blip r:embed="rId3"/>
          <a:srcRect b="15399"/>
          <a:stretch/>
        </p:blipFill>
        <p:spPr>
          <a:xfrm>
            <a:off x="4156908" y="1773275"/>
            <a:ext cx="2227183" cy="1414357"/>
          </a:xfrm>
          <a:prstGeom prst="rect">
            <a:avLst/>
          </a:prstGeom>
          <a:ln>
            <a:solidFill>
              <a:schemeClr val="tx1">
                <a:lumMod val="65000"/>
                <a:lumOff val="35000"/>
              </a:schemeClr>
            </a:solidFill>
          </a:ln>
        </p:spPr>
      </p:pic>
      <p:pic>
        <p:nvPicPr>
          <p:cNvPr id="6" name="図 5">
            <a:extLst>
              <a:ext uri="{FF2B5EF4-FFF2-40B4-BE49-F238E27FC236}">
                <a16:creationId xmlns:a16="http://schemas.microsoft.com/office/drawing/2014/main" id="{0A1332C4-01BB-4844-8EDB-46DF32111878}"/>
              </a:ext>
            </a:extLst>
          </p:cNvPr>
          <p:cNvPicPr>
            <a:picLocks noChangeAspect="1"/>
          </p:cNvPicPr>
          <p:nvPr/>
        </p:nvPicPr>
        <p:blipFill>
          <a:blip r:embed="rId4"/>
          <a:stretch>
            <a:fillRect/>
          </a:stretch>
        </p:blipFill>
        <p:spPr>
          <a:xfrm>
            <a:off x="6515455" y="1773275"/>
            <a:ext cx="2589047" cy="1166642"/>
          </a:xfrm>
          <a:prstGeom prst="rect">
            <a:avLst/>
          </a:prstGeom>
          <a:ln>
            <a:solidFill>
              <a:schemeClr val="tx1">
                <a:lumMod val="65000"/>
                <a:lumOff val="35000"/>
              </a:schemeClr>
            </a:solidFill>
          </a:ln>
        </p:spPr>
      </p:pic>
      <p:pic>
        <p:nvPicPr>
          <p:cNvPr id="16" name="図 15">
            <a:extLst>
              <a:ext uri="{FF2B5EF4-FFF2-40B4-BE49-F238E27FC236}">
                <a16:creationId xmlns:a16="http://schemas.microsoft.com/office/drawing/2014/main" id="{47D4FDC9-7015-4559-B801-01A67DA88BB4}"/>
              </a:ext>
            </a:extLst>
          </p:cNvPr>
          <p:cNvPicPr>
            <a:picLocks noChangeAspect="1"/>
          </p:cNvPicPr>
          <p:nvPr/>
        </p:nvPicPr>
        <p:blipFill rotWithShape="1">
          <a:blip r:embed="rId5"/>
          <a:srcRect b="17344"/>
          <a:stretch/>
        </p:blipFill>
        <p:spPr>
          <a:xfrm>
            <a:off x="5071984" y="3918084"/>
            <a:ext cx="3969397" cy="2054246"/>
          </a:xfrm>
          <a:prstGeom prst="rect">
            <a:avLst/>
          </a:prstGeom>
          <a:ln>
            <a:solidFill>
              <a:schemeClr val="tx1">
                <a:lumMod val="65000"/>
                <a:lumOff val="35000"/>
              </a:schemeClr>
            </a:solidFill>
          </a:ln>
        </p:spPr>
      </p:pic>
      <p:sp>
        <p:nvSpPr>
          <p:cNvPr id="25" name="テキスト ボックス 24">
            <a:extLst>
              <a:ext uri="{FF2B5EF4-FFF2-40B4-BE49-F238E27FC236}">
                <a16:creationId xmlns:a16="http://schemas.microsoft.com/office/drawing/2014/main" id="{68F2ED02-CE58-4696-BFF7-C65DE9C8F0A2}"/>
              </a:ext>
            </a:extLst>
          </p:cNvPr>
          <p:cNvSpPr txBox="1"/>
          <p:nvPr/>
        </p:nvSpPr>
        <p:spPr>
          <a:xfrm>
            <a:off x="4496231" y="1337482"/>
            <a:ext cx="1544474" cy="353515"/>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ja-JP" altLang="en-US" sz="1050" b="1" dirty="0">
                <a:solidFill>
                  <a:srgbClr val="C00000"/>
                </a:solidFill>
                <a:latin typeface="メイリオ" panose="020B0604030504040204" pitchFamily="50" charset="-128"/>
                <a:ea typeface="メイリオ" panose="020B0604030504040204" pitchFamily="50" charset="-128"/>
                <a:cs typeface="Mangal" pitchFamily="2"/>
              </a:rPr>
              <a:t>メール日次レポート</a:t>
            </a:r>
            <a:endParaRPr lang="en-US" altLang="ja-JP" sz="105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6" name="テキスト ボックス 25">
            <a:extLst>
              <a:ext uri="{FF2B5EF4-FFF2-40B4-BE49-F238E27FC236}">
                <a16:creationId xmlns:a16="http://schemas.microsoft.com/office/drawing/2014/main" id="{23B92C73-9667-49E6-81FB-539A31DD79A6}"/>
              </a:ext>
            </a:extLst>
          </p:cNvPr>
          <p:cNvSpPr txBox="1"/>
          <p:nvPr/>
        </p:nvSpPr>
        <p:spPr>
          <a:xfrm>
            <a:off x="7028881" y="1337482"/>
            <a:ext cx="1544474" cy="353515"/>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en-US" altLang="ja-JP" sz="1050" b="1" dirty="0">
                <a:solidFill>
                  <a:srgbClr val="C00000"/>
                </a:solidFill>
                <a:latin typeface="メイリオ" panose="020B0604030504040204" pitchFamily="50" charset="-128"/>
                <a:ea typeface="メイリオ" panose="020B0604030504040204" pitchFamily="50" charset="-128"/>
                <a:cs typeface="Mangal" pitchFamily="2"/>
              </a:rPr>
              <a:t>Teams</a:t>
            </a:r>
            <a:r>
              <a:rPr lang="ja-JP" altLang="en-US" sz="1050" b="1" dirty="0" err="1">
                <a:solidFill>
                  <a:srgbClr val="C00000"/>
                </a:solidFill>
                <a:latin typeface="メイリオ" panose="020B0604030504040204" pitchFamily="50" charset="-128"/>
                <a:ea typeface="メイリオ" panose="020B0604030504040204" pitchFamily="50" charset="-128"/>
                <a:cs typeface="Mangal" pitchFamily="2"/>
              </a:rPr>
              <a:t>への</a:t>
            </a:r>
            <a:r>
              <a:rPr lang="ja-JP" altLang="en-US" sz="1050" b="1" dirty="0">
                <a:solidFill>
                  <a:srgbClr val="C00000"/>
                </a:solidFill>
                <a:latin typeface="メイリオ" panose="020B0604030504040204" pitchFamily="50" charset="-128"/>
                <a:ea typeface="メイリオ" panose="020B0604030504040204" pitchFamily="50" charset="-128"/>
                <a:cs typeface="Mangal" pitchFamily="2"/>
              </a:rPr>
              <a:t>通知</a:t>
            </a:r>
            <a:endParaRPr lang="en-US" altLang="ja-JP" sz="1050" b="1" dirty="0">
              <a:solidFill>
                <a:srgbClr val="C00000"/>
              </a:solidFill>
              <a:latin typeface="メイリオ" panose="020B0604030504040204" pitchFamily="50" charset="-128"/>
              <a:ea typeface="メイリオ" panose="020B0604030504040204" pitchFamily="50" charset="-128"/>
              <a:cs typeface="Mangal" pitchFamily="2"/>
            </a:endParaRPr>
          </a:p>
        </p:txBody>
      </p:sp>
      <p:sp>
        <p:nvSpPr>
          <p:cNvPr id="27" name="テキスト ボックス 26">
            <a:extLst>
              <a:ext uri="{FF2B5EF4-FFF2-40B4-BE49-F238E27FC236}">
                <a16:creationId xmlns:a16="http://schemas.microsoft.com/office/drawing/2014/main" id="{AC1C56AD-C1C5-4FCC-B02E-CC00C3046CDB}"/>
              </a:ext>
            </a:extLst>
          </p:cNvPr>
          <p:cNvSpPr txBox="1"/>
          <p:nvPr/>
        </p:nvSpPr>
        <p:spPr>
          <a:xfrm>
            <a:off x="5379752" y="3534192"/>
            <a:ext cx="3368712" cy="353515"/>
          </a:xfrm>
          <a:prstGeom prst="rect">
            <a:avLst/>
          </a:prstGeom>
          <a:solidFill>
            <a:schemeClr val="bg1">
              <a:alpha val="80000"/>
            </a:schemeClr>
          </a:solid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ctr" rtl="0" hangingPunct="0">
              <a:lnSpc>
                <a:spcPct val="100000"/>
              </a:lnSpc>
              <a:spcBef>
                <a:spcPts val="0"/>
              </a:spcBef>
              <a:spcAft>
                <a:spcPts val="0"/>
              </a:spcAft>
              <a:buNone/>
              <a:tabLst/>
              <a:defRPr>
                <a:solidFill>
                  <a:srgbClr val="FF0000"/>
                </a:solidFill>
              </a:defRPr>
            </a:pPr>
            <a:r>
              <a:rPr lang="en-US" altLang="ja-JP" sz="1050" b="1" dirty="0">
                <a:solidFill>
                  <a:srgbClr val="C00000"/>
                </a:solidFill>
                <a:latin typeface="メイリオ" panose="020B0604030504040204" pitchFamily="50" charset="-128"/>
                <a:ea typeface="メイリオ" panose="020B0604030504040204" pitchFamily="50" charset="-128"/>
                <a:cs typeface="Mangal" pitchFamily="2"/>
              </a:rPr>
              <a:t>Wiki</a:t>
            </a:r>
            <a:r>
              <a:rPr lang="ja-JP" altLang="en-US" sz="1050" b="1" dirty="0">
                <a:solidFill>
                  <a:srgbClr val="C00000"/>
                </a:solidFill>
                <a:latin typeface="メイリオ" panose="020B0604030504040204" pitchFamily="50" charset="-128"/>
                <a:ea typeface="メイリオ" panose="020B0604030504040204" pitchFamily="50" charset="-128"/>
                <a:cs typeface="Mangal" pitchFamily="2"/>
              </a:rPr>
              <a:t>ツールへのグラフの貼付け</a:t>
            </a:r>
            <a:endParaRPr lang="en-US" altLang="ja-JP" sz="1050" b="1" dirty="0">
              <a:solidFill>
                <a:srgbClr val="C00000"/>
              </a:solidFill>
              <a:latin typeface="メイリオ" panose="020B0604030504040204" pitchFamily="50" charset="-128"/>
              <a:ea typeface="メイリオ" panose="020B0604030504040204" pitchFamily="50" charset="-128"/>
              <a:cs typeface="Mangal" pitchFamily="2"/>
            </a:endParaRPr>
          </a:p>
        </p:txBody>
      </p:sp>
    </p:spTree>
    <p:extLst>
      <p:ext uri="{BB962C8B-B14F-4D97-AF65-F5344CB8AC3E}">
        <p14:creationId xmlns:p14="http://schemas.microsoft.com/office/powerpoint/2010/main" val="1220928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628800"/>
            <a:ext cx="9144000"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ctrTitle"/>
          </p:nvPr>
        </p:nvSpPr>
        <p:spPr/>
        <p:txBody>
          <a:bodyPr/>
          <a:lstStyle/>
          <a:p>
            <a:r>
              <a:rPr lang="en-US" altLang="ja-JP" dirty="0">
                <a:solidFill>
                  <a:schemeClr val="bg1"/>
                </a:solidFill>
              </a:rPr>
              <a:t>CAT</a:t>
            </a:r>
            <a:r>
              <a:rPr lang="ja-JP" altLang="en-US" dirty="0">
                <a:solidFill>
                  <a:schemeClr val="bg1"/>
                </a:solidFill>
              </a:rPr>
              <a:t>の今後について</a:t>
            </a:r>
          </a:p>
        </p:txBody>
      </p:sp>
      <p:sp>
        <p:nvSpPr>
          <p:cNvPr id="4" name="スライド番号プレースホルダ 3"/>
          <p:cNvSpPr>
            <a:spLocks noGrp="1"/>
          </p:cNvSpPr>
          <p:nvPr>
            <p:ph type="sldNum" sz="quarter" idx="12"/>
          </p:nvPr>
        </p:nvSpPr>
        <p:spPr>
          <a:prstGeom prst="rect">
            <a:avLst/>
          </a:prstGeom>
        </p:spPr>
        <p:txBody>
          <a:bodyPr/>
          <a:lstStyle/>
          <a:p>
            <a:fld id="{84A2A8A2-6ECF-4426-91C3-1A663126F739}" type="slidenum">
              <a:rPr lang="ja-JP" altLang="en-US" smtClean="0"/>
              <a:pPr/>
              <a:t>45</a:t>
            </a:fld>
            <a:endParaRPr lang="ja-JP" altLang="en-US" dirty="0"/>
          </a:p>
        </p:txBody>
      </p:sp>
    </p:spTree>
    <p:extLst>
      <p:ext uri="{BB962C8B-B14F-4D97-AF65-F5344CB8AC3E}">
        <p14:creationId xmlns:p14="http://schemas.microsoft.com/office/powerpoint/2010/main" val="2889207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84A2A8A2-6ECF-4426-91C3-1A663126F739}" type="slidenum">
              <a:rPr lang="ja-JP" altLang="en-US" smtClean="0"/>
              <a:pPr/>
              <a:t>46</a:t>
            </a:fld>
            <a:endParaRPr lang="ja-JP" altLang="en-US" dirty="0"/>
          </a:p>
        </p:txBody>
      </p:sp>
      <p:sp>
        <p:nvSpPr>
          <p:cNvPr id="4" name="コンテンツ プレースホルダー 3"/>
          <p:cNvSpPr>
            <a:spLocks noGrp="1"/>
          </p:cNvSpPr>
          <p:nvPr>
            <p:ph sz="quarter" idx="13"/>
          </p:nvPr>
        </p:nvSpPr>
        <p:spPr/>
        <p:txBody>
          <a:bodyPr/>
          <a:lstStyle/>
          <a:p>
            <a:r>
              <a:rPr lang="ja-JP" altLang="en-US" dirty="0"/>
              <a:t>ソフトウェア開発管理のプラットフォームへ</a:t>
            </a:r>
            <a:endParaRPr kumimoji="1" lang="ja-JP" altLang="en-US" dirty="0"/>
          </a:p>
        </p:txBody>
      </p:sp>
      <p:sp>
        <p:nvSpPr>
          <p:cNvPr id="5" name="スライド番号プレースホルダー 4"/>
          <p:cNvSpPr txBox="1">
            <a:spLocks/>
          </p:cNvSpPr>
          <p:nvPr/>
        </p:nvSpPr>
        <p:spPr>
          <a:xfrm>
            <a:off x="8604448" y="6288773"/>
            <a:ext cx="477416"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F28AAAF7-515F-454C-9FC7-4ABB09F01E6F}" type="slidenum">
              <a:rPr lang="ja-JP" altLang="en-US" smtClean="0"/>
              <a:pPr/>
              <a:t>46</a:t>
            </a:fld>
            <a:endParaRPr lang="ja-JP" altLang="en-US" dirty="0"/>
          </a:p>
        </p:txBody>
      </p:sp>
      <p:sp>
        <p:nvSpPr>
          <p:cNvPr id="6" name="円/楕円 5"/>
          <p:cNvSpPr/>
          <p:nvPr/>
        </p:nvSpPr>
        <p:spPr>
          <a:xfrm>
            <a:off x="1667451" y="1340768"/>
            <a:ext cx="5640853" cy="4248472"/>
          </a:xfrm>
          <a:prstGeom prst="ellipse">
            <a:avLst/>
          </a:prstGeom>
          <a:effectLst>
            <a:glow rad="139700">
              <a:schemeClr val="accent3">
                <a:satMod val="175000"/>
                <a:alpha val="40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角丸四角形 6"/>
          <p:cNvSpPr/>
          <p:nvPr/>
        </p:nvSpPr>
        <p:spPr>
          <a:xfrm>
            <a:off x="121164" y="4941168"/>
            <a:ext cx="2362604" cy="1735050"/>
          </a:xfrm>
          <a:prstGeom prst="roundRect">
            <a:avLst/>
          </a:prstGeom>
          <a:effectLst>
            <a:glow rad="101600">
              <a:schemeClr val="accent3">
                <a:satMod val="175000"/>
                <a:alpha val="40000"/>
              </a:schemeClr>
            </a:glow>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8" name="角丸四角形 7"/>
          <p:cNvSpPr/>
          <p:nvPr/>
        </p:nvSpPr>
        <p:spPr>
          <a:xfrm>
            <a:off x="6372199" y="4941168"/>
            <a:ext cx="2566177" cy="1656184"/>
          </a:xfrm>
          <a:prstGeom prst="roundRect">
            <a:avLst/>
          </a:prstGeom>
          <a:effectLst>
            <a:glow rad="101600">
              <a:schemeClr val="accent3">
                <a:satMod val="175000"/>
                <a:alpha val="40000"/>
              </a:schemeClr>
            </a:glow>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9" name="スライド番号プレースホルダー 4"/>
          <p:cNvSpPr txBox="1">
            <a:spLocks/>
          </p:cNvSpPr>
          <p:nvPr/>
        </p:nvSpPr>
        <p:spPr>
          <a:xfrm>
            <a:off x="8604448" y="6288773"/>
            <a:ext cx="477416"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F28AAAF7-515F-454C-9FC7-4ABB09F01E6F}" type="slidenum">
              <a:rPr lang="ja-JP" altLang="en-US" smtClean="0"/>
              <a:pPr/>
              <a:t>46</a:t>
            </a:fld>
            <a:endParaRPr lang="ja-JP" altLang="en-US" dirty="0"/>
          </a:p>
        </p:txBody>
      </p:sp>
      <p:pic>
        <p:nvPicPr>
          <p:cNvPr id="10" name="Picture 4" descr="http://kozyty.com/blog/wp-content/uploads/2013/03/273px-Git-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548" y="5986784"/>
            <a:ext cx="792088" cy="3307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upload.wikimedia.org/wikipedia/commons/a/ab/Subversion-logo-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7451" y="5986784"/>
            <a:ext cx="565861" cy="504056"/>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220072" y="2877320"/>
            <a:ext cx="1800200" cy="369332"/>
          </a:xfrm>
          <a:prstGeom prst="rect">
            <a:avLst/>
          </a:prstGeom>
          <a:noFill/>
        </p:spPr>
        <p:txBody>
          <a:bodyPr wrap="square" rtlCol="0">
            <a:spAutoFit/>
          </a:bodyPr>
          <a:lstStyle/>
          <a:p>
            <a:r>
              <a:rPr lang="ja-JP" altLang="en-US" b="1" dirty="0"/>
              <a:t>テスト実行機能</a:t>
            </a:r>
            <a:endParaRPr kumimoji="1" lang="ja-JP" altLang="en-US" b="1" dirty="0"/>
          </a:p>
        </p:txBody>
      </p:sp>
      <p:sp>
        <p:nvSpPr>
          <p:cNvPr id="13" name="テキスト ボックス 12"/>
          <p:cNvSpPr txBox="1"/>
          <p:nvPr/>
        </p:nvSpPr>
        <p:spPr>
          <a:xfrm>
            <a:off x="1907704" y="2924944"/>
            <a:ext cx="1944216" cy="369332"/>
          </a:xfrm>
          <a:prstGeom prst="rect">
            <a:avLst/>
          </a:prstGeom>
          <a:noFill/>
        </p:spPr>
        <p:txBody>
          <a:bodyPr wrap="square" rtlCol="0">
            <a:spAutoFit/>
          </a:bodyPr>
          <a:lstStyle/>
          <a:p>
            <a:r>
              <a:rPr lang="ja-JP" altLang="en-US" b="1" dirty="0"/>
              <a:t>進捗管理機能</a:t>
            </a:r>
            <a:endParaRPr kumimoji="1" lang="ja-JP" altLang="en-US" b="1" dirty="0"/>
          </a:p>
        </p:txBody>
      </p:sp>
      <p:sp>
        <p:nvSpPr>
          <p:cNvPr id="14" name="テキスト ボックス 13"/>
          <p:cNvSpPr txBox="1"/>
          <p:nvPr/>
        </p:nvSpPr>
        <p:spPr>
          <a:xfrm>
            <a:off x="1921364" y="3246703"/>
            <a:ext cx="1356529" cy="369332"/>
          </a:xfrm>
          <a:prstGeom prst="rect">
            <a:avLst/>
          </a:prstGeom>
          <a:noFill/>
        </p:spPr>
        <p:txBody>
          <a:bodyPr wrap="square" rtlCol="0">
            <a:spAutoFit/>
          </a:bodyPr>
          <a:lstStyle/>
          <a:p>
            <a:r>
              <a:rPr lang="ja-JP" altLang="en-US" b="1" dirty="0"/>
              <a:t>分析機能</a:t>
            </a:r>
            <a:endParaRPr kumimoji="1" lang="ja-JP" altLang="en-US" b="1" dirty="0"/>
          </a:p>
        </p:txBody>
      </p:sp>
      <p:sp>
        <p:nvSpPr>
          <p:cNvPr id="15" name="テキスト ボックス 14"/>
          <p:cNvSpPr txBox="1"/>
          <p:nvPr/>
        </p:nvSpPr>
        <p:spPr>
          <a:xfrm>
            <a:off x="4526708" y="3789040"/>
            <a:ext cx="1944216" cy="400110"/>
          </a:xfrm>
          <a:prstGeom prst="rect">
            <a:avLst/>
          </a:prstGeom>
          <a:noFill/>
        </p:spPr>
        <p:txBody>
          <a:bodyPr wrap="square" rtlCol="0">
            <a:spAutoFit/>
          </a:bodyPr>
          <a:lstStyle/>
          <a:p>
            <a:pPr algn="ctr"/>
            <a:r>
              <a:rPr lang="ja-JP" altLang="en-US" sz="2000" b="1" dirty="0">
                <a:latin typeface="ＭＳ Ｐゴシック" panose="020B0600070205080204" pitchFamily="50" charset="-128"/>
                <a:ea typeface="ＭＳ Ｐゴシック" panose="020B0600070205080204" pitchFamily="50" charset="-128"/>
                <a:cs typeface="メイリオ" panose="020B0604030504040204" pitchFamily="50" charset="-128"/>
              </a:rPr>
              <a:t>障害管理機能</a:t>
            </a:r>
            <a:endParaRPr kumimoji="1" lang="ja-JP" altLang="en-US" sz="2000" b="1" dirty="0">
              <a:latin typeface="ＭＳ Ｐゴシック" panose="020B0600070205080204" pitchFamily="50" charset="-128"/>
              <a:ea typeface="ＭＳ Ｐゴシック" panose="020B0600070205080204" pitchFamily="50" charset="-128"/>
              <a:cs typeface="メイリオ" panose="020B0604030504040204" pitchFamily="50" charset="-128"/>
            </a:endParaRPr>
          </a:p>
        </p:txBody>
      </p:sp>
      <p:pic>
        <p:nvPicPr>
          <p:cNvPr id="16" name="Picture 8" descr="https://atnd.org/event_images/0004/2983/Screen_Shot_2011-12-02_at_11.55.27_AM_original.png?132279456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5986784"/>
            <a:ext cx="972109" cy="4346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https://www.drupal.org/files/images/Redmine-Logo-CyberSprocket-Composite-300x300-png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0865" y="5980081"/>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p:cNvSpPr txBox="1"/>
          <p:nvPr/>
        </p:nvSpPr>
        <p:spPr>
          <a:xfrm>
            <a:off x="7020272" y="5000252"/>
            <a:ext cx="1656184" cy="369332"/>
          </a:xfrm>
          <a:prstGeom prst="rect">
            <a:avLst/>
          </a:prstGeom>
          <a:noFill/>
        </p:spPr>
        <p:txBody>
          <a:bodyPr wrap="square" rtlCol="0">
            <a:spAutoFit/>
          </a:bodyPr>
          <a:lstStyle/>
          <a:p>
            <a:r>
              <a:rPr kumimoji="1" lang="ja-JP" altLang="en-US" dirty="0"/>
              <a:t>外部</a:t>
            </a:r>
            <a:r>
              <a:rPr kumimoji="1" lang="en-US" altLang="ja-JP" dirty="0"/>
              <a:t>BTS</a:t>
            </a:r>
            <a:r>
              <a:rPr kumimoji="1" lang="ja-JP" altLang="en-US" dirty="0"/>
              <a:t>連携</a:t>
            </a:r>
          </a:p>
        </p:txBody>
      </p:sp>
      <p:pic>
        <p:nvPicPr>
          <p:cNvPr id="19" name="Picture 11" descr="\\192.168.1.20\174_(公開)デザイン室\社員共有用素材\01_ロゴ\cat_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55876" y="2802454"/>
            <a:ext cx="1834235" cy="986429"/>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p:cNvSpPr txBox="1"/>
          <p:nvPr/>
        </p:nvSpPr>
        <p:spPr>
          <a:xfrm>
            <a:off x="155575" y="5000252"/>
            <a:ext cx="2016224" cy="369332"/>
          </a:xfrm>
          <a:prstGeom prst="rect">
            <a:avLst/>
          </a:prstGeom>
          <a:noFill/>
        </p:spPr>
        <p:txBody>
          <a:bodyPr wrap="square" rtlCol="0">
            <a:spAutoFit/>
          </a:bodyPr>
          <a:lstStyle/>
          <a:p>
            <a:r>
              <a:rPr kumimoji="1" lang="ja-JP" altLang="en-US" dirty="0"/>
              <a:t>リポジトリ連携</a:t>
            </a:r>
          </a:p>
        </p:txBody>
      </p:sp>
      <p:sp>
        <p:nvSpPr>
          <p:cNvPr id="21" name="角丸四角形 20"/>
          <p:cNvSpPr/>
          <p:nvPr/>
        </p:nvSpPr>
        <p:spPr>
          <a:xfrm>
            <a:off x="86753" y="935314"/>
            <a:ext cx="2362604" cy="1341558"/>
          </a:xfrm>
          <a:prstGeom prst="roundRect">
            <a:avLst/>
          </a:prstGeom>
          <a:effectLst>
            <a:glow rad="101600">
              <a:schemeClr val="accent3">
                <a:satMod val="175000"/>
                <a:alpha val="40000"/>
              </a:schemeClr>
            </a:glow>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2" name="テキスト ボックス 21"/>
          <p:cNvSpPr txBox="1"/>
          <p:nvPr/>
        </p:nvSpPr>
        <p:spPr>
          <a:xfrm>
            <a:off x="121164" y="998030"/>
            <a:ext cx="2016224" cy="369332"/>
          </a:xfrm>
          <a:prstGeom prst="rect">
            <a:avLst/>
          </a:prstGeom>
          <a:noFill/>
        </p:spPr>
        <p:txBody>
          <a:bodyPr wrap="square" rtlCol="0">
            <a:spAutoFit/>
          </a:bodyPr>
          <a:lstStyle/>
          <a:p>
            <a:r>
              <a:rPr lang="ja-JP" altLang="en-US" dirty="0"/>
              <a:t>他社サービス連携</a:t>
            </a:r>
            <a:endParaRPr kumimoji="1" lang="ja-JP" altLang="en-US" dirty="0"/>
          </a:p>
        </p:txBody>
      </p:sp>
      <p:sp>
        <p:nvSpPr>
          <p:cNvPr id="23" name="角丸四角形 22"/>
          <p:cNvSpPr/>
          <p:nvPr/>
        </p:nvSpPr>
        <p:spPr>
          <a:xfrm>
            <a:off x="6658953" y="908720"/>
            <a:ext cx="2362604" cy="1341558"/>
          </a:xfrm>
          <a:prstGeom prst="roundRect">
            <a:avLst/>
          </a:prstGeom>
          <a:effectLst>
            <a:glow rad="101600">
              <a:schemeClr val="accent3">
                <a:satMod val="175000"/>
                <a:alpha val="40000"/>
              </a:schemeClr>
            </a:glow>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24" name="テキスト ボックス 23"/>
          <p:cNvSpPr txBox="1"/>
          <p:nvPr/>
        </p:nvSpPr>
        <p:spPr>
          <a:xfrm>
            <a:off x="6804248" y="943425"/>
            <a:ext cx="2016224" cy="369332"/>
          </a:xfrm>
          <a:prstGeom prst="rect">
            <a:avLst/>
          </a:prstGeom>
          <a:noFill/>
        </p:spPr>
        <p:txBody>
          <a:bodyPr wrap="square" rtlCol="0">
            <a:spAutoFit/>
          </a:bodyPr>
          <a:lstStyle/>
          <a:p>
            <a:r>
              <a:rPr kumimoji="1" lang="ja-JP" altLang="en-US" dirty="0"/>
              <a:t>スケジュール管理</a:t>
            </a:r>
          </a:p>
        </p:txBody>
      </p:sp>
      <p:sp>
        <p:nvSpPr>
          <p:cNvPr id="25" name="テキスト ボックス 24"/>
          <p:cNvSpPr txBox="1"/>
          <p:nvPr/>
        </p:nvSpPr>
        <p:spPr>
          <a:xfrm>
            <a:off x="4633366" y="1720380"/>
            <a:ext cx="1954857" cy="1015663"/>
          </a:xfrm>
          <a:prstGeom prst="rect">
            <a:avLst/>
          </a:prstGeom>
          <a:noFill/>
        </p:spPr>
        <p:txBody>
          <a:bodyPr wrap="square" rtlCol="0">
            <a:spAutoFit/>
          </a:bodyPr>
          <a:lstStyle/>
          <a:p>
            <a:r>
              <a:rPr lang="ja-JP" altLang="en-US" b="1" dirty="0"/>
              <a:t>テスト設計</a:t>
            </a:r>
            <a:endParaRPr lang="en-US" altLang="ja-JP" b="1" dirty="0"/>
          </a:p>
          <a:p>
            <a:r>
              <a:rPr kumimoji="1" lang="ja-JP" altLang="en-US" sz="1400" dirty="0"/>
              <a:t>　・</a:t>
            </a:r>
            <a:r>
              <a:rPr kumimoji="1" lang="en-US" altLang="ja-JP" sz="1400" dirty="0"/>
              <a:t>DB</a:t>
            </a:r>
            <a:r>
              <a:rPr kumimoji="1" lang="ja-JP" altLang="en-US" sz="1400" dirty="0"/>
              <a:t>検索</a:t>
            </a:r>
            <a:endParaRPr lang="en-US" altLang="ja-JP" sz="1400" dirty="0"/>
          </a:p>
          <a:p>
            <a:r>
              <a:rPr kumimoji="1" lang="ja-JP" altLang="en-US" sz="1400" dirty="0"/>
              <a:t>　・設計書管理（履歴）</a:t>
            </a:r>
            <a:endParaRPr kumimoji="1" lang="en-US" altLang="ja-JP" sz="1400" dirty="0"/>
          </a:p>
          <a:p>
            <a:r>
              <a:rPr lang="ja-JP" altLang="en-US" sz="1400" dirty="0"/>
              <a:t>　・オンライン編集</a:t>
            </a:r>
            <a:endParaRPr kumimoji="1" lang="ja-JP" altLang="en-US" sz="1400" dirty="0"/>
          </a:p>
        </p:txBody>
      </p:sp>
      <p:sp>
        <p:nvSpPr>
          <p:cNvPr id="26" name="テキスト ボックス 25"/>
          <p:cNvSpPr txBox="1"/>
          <p:nvPr/>
        </p:nvSpPr>
        <p:spPr>
          <a:xfrm>
            <a:off x="2699792" y="1720380"/>
            <a:ext cx="1728192" cy="1077218"/>
          </a:xfrm>
          <a:prstGeom prst="rect">
            <a:avLst/>
          </a:prstGeom>
          <a:noFill/>
        </p:spPr>
        <p:txBody>
          <a:bodyPr wrap="square" rtlCol="0">
            <a:spAutoFit/>
          </a:bodyPr>
          <a:lstStyle/>
          <a:p>
            <a:r>
              <a:rPr lang="ja-JP" altLang="en-US" b="1" dirty="0"/>
              <a:t>プロジェクト</a:t>
            </a:r>
            <a:endParaRPr lang="en-US" altLang="ja-JP" b="1" dirty="0"/>
          </a:p>
          <a:p>
            <a:r>
              <a:rPr lang="ja-JP" altLang="en-US" b="1" dirty="0"/>
              <a:t>管理機能</a:t>
            </a:r>
            <a:endParaRPr lang="en-US" altLang="ja-JP" b="1" dirty="0"/>
          </a:p>
          <a:p>
            <a:r>
              <a:rPr kumimoji="1" lang="ja-JP" altLang="en-US" sz="1400" dirty="0"/>
              <a:t>・スコープ管理</a:t>
            </a:r>
            <a:endParaRPr kumimoji="1" lang="en-US" altLang="ja-JP" sz="1400" dirty="0"/>
          </a:p>
          <a:p>
            <a:r>
              <a:rPr lang="ja-JP" altLang="en-US" sz="1400" dirty="0"/>
              <a:t>・タスク管理</a:t>
            </a:r>
            <a:endParaRPr kumimoji="1" lang="ja-JP" altLang="en-US" sz="1400" dirty="0"/>
          </a:p>
        </p:txBody>
      </p:sp>
      <p:sp>
        <p:nvSpPr>
          <p:cNvPr id="27" name="テキスト ボックス 26"/>
          <p:cNvSpPr txBox="1"/>
          <p:nvPr/>
        </p:nvSpPr>
        <p:spPr>
          <a:xfrm>
            <a:off x="307975" y="1367362"/>
            <a:ext cx="1836204" cy="523220"/>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Slack</a:t>
            </a:r>
          </a:p>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Google Docs</a:t>
            </a:r>
            <a:endParaRPr kumimoji="1"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p:cNvSpPr txBox="1"/>
          <p:nvPr/>
        </p:nvSpPr>
        <p:spPr>
          <a:xfrm>
            <a:off x="6922153" y="1276872"/>
            <a:ext cx="1836204"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工程管理連携</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cs typeface="メイリオ" panose="020B0604030504040204" pitchFamily="50" charset="-128"/>
              </a:rPr>
              <a:t>スケジュール連携</a:t>
            </a:r>
            <a:endParaRPr kumimoji="1"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p:cNvSpPr txBox="1"/>
          <p:nvPr/>
        </p:nvSpPr>
        <p:spPr>
          <a:xfrm>
            <a:off x="245585" y="5426060"/>
            <a:ext cx="1836204"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テストリスク分析</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開発コスト削減</a:t>
            </a:r>
            <a:endParaRPr kumimoji="1"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p:cNvSpPr txBox="1"/>
          <p:nvPr/>
        </p:nvSpPr>
        <p:spPr>
          <a:xfrm>
            <a:off x="6588223" y="5445224"/>
            <a:ext cx="2170133"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テスト管理、品質分析</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エンジニア分析</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p:cNvSpPr txBox="1"/>
          <p:nvPr/>
        </p:nvSpPr>
        <p:spPr>
          <a:xfrm>
            <a:off x="5292080" y="3193812"/>
            <a:ext cx="1800200" cy="523220"/>
          </a:xfrm>
          <a:prstGeom prst="rect">
            <a:avLst/>
          </a:prstGeom>
          <a:noFill/>
        </p:spPr>
        <p:txBody>
          <a:bodyPr wrap="square" rtlCol="0">
            <a:spAutoFit/>
          </a:bodyPr>
          <a:lstStyle/>
          <a:p>
            <a:r>
              <a:rPr lang="ja-JP" altLang="en-US" sz="1400" dirty="0"/>
              <a:t>・オンライン実行</a:t>
            </a:r>
            <a:endParaRPr lang="en-US" altLang="ja-JP" sz="1400" dirty="0"/>
          </a:p>
          <a:p>
            <a:r>
              <a:rPr kumimoji="1" lang="ja-JP" altLang="en-US" sz="1400" dirty="0"/>
              <a:t>・実行速度測定</a:t>
            </a:r>
          </a:p>
        </p:txBody>
      </p:sp>
      <p:sp>
        <p:nvSpPr>
          <p:cNvPr id="32" name="テキスト ボックス 31"/>
          <p:cNvSpPr txBox="1"/>
          <p:nvPr/>
        </p:nvSpPr>
        <p:spPr>
          <a:xfrm>
            <a:off x="2039282" y="3616035"/>
            <a:ext cx="1800200" cy="738664"/>
          </a:xfrm>
          <a:prstGeom prst="rect">
            <a:avLst/>
          </a:prstGeom>
          <a:noFill/>
        </p:spPr>
        <p:txBody>
          <a:bodyPr wrap="square" rtlCol="0">
            <a:spAutoFit/>
          </a:bodyPr>
          <a:lstStyle/>
          <a:p>
            <a:r>
              <a:rPr lang="ja-JP" altLang="en-US" sz="1400" dirty="0"/>
              <a:t>・進捗分析</a:t>
            </a:r>
            <a:endParaRPr lang="en-US" altLang="ja-JP" sz="1400" dirty="0"/>
          </a:p>
          <a:p>
            <a:r>
              <a:rPr kumimoji="1" lang="ja-JP" altLang="en-US" sz="1400" dirty="0"/>
              <a:t>・生産性、品質分析</a:t>
            </a:r>
            <a:endParaRPr kumimoji="1" lang="en-US" altLang="ja-JP" sz="1400" dirty="0"/>
          </a:p>
          <a:p>
            <a:r>
              <a:rPr lang="ja-JP" altLang="en-US" sz="1400" dirty="0"/>
              <a:t>・障害予測機能</a:t>
            </a:r>
            <a:endParaRPr kumimoji="1" lang="ja-JP" altLang="en-US" sz="1400" dirty="0"/>
          </a:p>
        </p:txBody>
      </p:sp>
      <p:sp>
        <p:nvSpPr>
          <p:cNvPr id="33" name="テキスト ボックス 32"/>
          <p:cNvSpPr txBox="1"/>
          <p:nvPr/>
        </p:nvSpPr>
        <p:spPr>
          <a:xfrm>
            <a:off x="4696086" y="4211567"/>
            <a:ext cx="1964146" cy="954107"/>
          </a:xfrm>
          <a:prstGeom prst="rect">
            <a:avLst/>
          </a:prstGeom>
          <a:noFill/>
        </p:spPr>
        <p:txBody>
          <a:bodyPr wrap="square" rtlCol="0">
            <a:spAutoFit/>
          </a:bodyPr>
          <a:lstStyle/>
          <a:p>
            <a:r>
              <a:rPr lang="ja-JP" altLang="en-US" sz="1400" dirty="0"/>
              <a:t>・障害管理</a:t>
            </a:r>
            <a:endParaRPr lang="en-US" altLang="ja-JP" sz="1400" dirty="0"/>
          </a:p>
          <a:p>
            <a:r>
              <a:rPr lang="ja-JP" altLang="en-US" sz="1400" dirty="0"/>
              <a:t>・テスト課題管理</a:t>
            </a:r>
            <a:endParaRPr lang="en-US" altLang="ja-JP" sz="1400" dirty="0"/>
          </a:p>
          <a:p>
            <a:r>
              <a:rPr kumimoji="1" lang="ja-JP" altLang="en-US" sz="1400" dirty="0"/>
              <a:t>・プロジェクト課題管理</a:t>
            </a:r>
            <a:endParaRPr kumimoji="1" lang="en-US" altLang="ja-JP" sz="1400" dirty="0"/>
          </a:p>
          <a:p>
            <a:r>
              <a:rPr lang="ja-JP" altLang="en-US" sz="1400" dirty="0"/>
              <a:t>・問い合わせ管理</a:t>
            </a:r>
            <a:endParaRPr kumimoji="1" lang="ja-JP" altLang="en-US" sz="1400" dirty="0"/>
          </a:p>
        </p:txBody>
      </p:sp>
      <p:sp>
        <p:nvSpPr>
          <p:cNvPr id="34" name="テキスト ボックス 33"/>
          <p:cNvSpPr txBox="1"/>
          <p:nvPr/>
        </p:nvSpPr>
        <p:spPr>
          <a:xfrm>
            <a:off x="2483768" y="4365104"/>
            <a:ext cx="1944216"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コミュニケーション</a:t>
            </a:r>
            <a:endParaRPr kumimoji="1"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テキスト ボックス 34"/>
          <p:cNvSpPr txBox="1"/>
          <p:nvPr/>
        </p:nvSpPr>
        <p:spPr>
          <a:xfrm>
            <a:off x="2771800" y="4581128"/>
            <a:ext cx="1800200" cy="523220"/>
          </a:xfrm>
          <a:prstGeom prst="rect">
            <a:avLst/>
          </a:prstGeom>
          <a:noFill/>
        </p:spPr>
        <p:txBody>
          <a:bodyPr wrap="square" rtlCol="0">
            <a:spAutoFit/>
          </a:bodyPr>
          <a:lstStyle/>
          <a:p>
            <a:r>
              <a:rPr lang="ja-JP" altLang="en-US" sz="1400" dirty="0"/>
              <a:t>・ダッシュボード</a:t>
            </a:r>
            <a:endParaRPr lang="en-US" altLang="ja-JP" sz="1400" dirty="0"/>
          </a:p>
          <a:p>
            <a:r>
              <a:rPr kumimoji="1" lang="ja-JP" altLang="en-US" sz="1400" dirty="0"/>
              <a:t>・ストリームライン</a:t>
            </a:r>
          </a:p>
        </p:txBody>
      </p:sp>
      <p:sp>
        <p:nvSpPr>
          <p:cNvPr id="36" name="右矢印 35"/>
          <p:cNvSpPr/>
          <p:nvPr/>
        </p:nvSpPr>
        <p:spPr>
          <a:xfrm rot="1996388">
            <a:off x="2017711" y="1654401"/>
            <a:ext cx="622668" cy="66514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7" name="右矢印 36"/>
          <p:cNvSpPr/>
          <p:nvPr/>
        </p:nvSpPr>
        <p:spPr>
          <a:xfrm rot="19603612" flipH="1">
            <a:off x="6441067" y="1829992"/>
            <a:ext cx="622668" cy="70332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8" name="右矢印 37"/>
          <p:cNvSpPr/>
          <p:nvPr/>
        </p:nvSpPr>
        <p:spPr>
          <a:xfrm rot="19603612" flipV="1">
            <a:off x="2001947" y="4572440"/>
            <a:ext cx="622668" cy="72633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9" name="右矢印 38"/>
          <p:cNvSpPr/>
          <p:nvPr/>
        </p:nvSpPr>
        <p:spPr>
          <a:xfrm rot="1996388" flipH="1" flipV="1">
            <a:off x="6452770" y="4557809"/>
            <a:ext cx="622668" cy="7422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pic>
        <p:nvPicPr>
          <p:cNvPr id="40" name="Picture 17" descr="Publish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21645" y="1760706"/>
            <a:ext cx="461561" cy="461561"/>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p:cNvPicPr>
            <a:picLocks noChangeAspect="1"/>
          </p:cNvPicPr>
          <p:nvPr/>
        </p:nvPicPr>
        <p:blipFill>
          <a:blip r:embed="rId9"/>
          <a:stretch>
            <a:fillRect/>
          </a:stretch>
        </p:blipFill>
        <p:spPr>
          <a:xfrm>
            <a:off x="8256979" y="5984690"/>
            <a:ext cx="497640" cy="497640"/>
          </a:xfrm>
          <a:prstGeom prst="rect">
            <a:avLst/>
          </a:prstGeom>
        </p:spPr>
      </p:pic>
    </p:spTree>
    <p:extLst>
      <p:ext uri="{BB962C8B-B14F-4D97-AF65-F5344CB8AC3E}">
        <p14:creationId xmlns:p14="http://schemas.microsoft.com/office/powerpoint/2010/main" val="22211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385E4AB-7727-435B-8D78-966C33AF4D19}"/>
              </a:ext>
            </a:extLst>
          </p:cNvPr>
          <p:cNvSpPr>
            <a:spLocks noGrp="1"/>
          </p:cNvSpPr>
          <p:nvPr>
            <p:ph type="title"/>
          </p:nvPr>
        </p:nvSpPr>
        <p:spPr>
          <a:xfrm>
            <a:off x="431540" y="530228"/>
            <a:ext cx="8280920" cy="460375"/>
          </a:xfrm>
        </p:spPr>
        <p:txBody>
          <a:bodyPr/>
          <a:lstStyle/>
          <a:p>
            <a:pPr algn="l"/>
            <a:r>
              <a:rPr kumimoji="1" lang="en-US" altLang="ja-JP" dirty="0">
                <a:latin typeface="メイリオ" panose="020B0604030504040204" pitchFamily="50" charset="-128"/>
                <a:ea typeface="メイリオ" panose="020B0604030504040204" pitchFamily="50" charset="-128"/>
              </a:rPr>
              <a:t>CAT</a:t>
            </a:r>
            <a:r>
              <a:rPr kumimoji="1" lang="ja-JP" altLang="en-US" dirty="0">
                <a:latin typeface="メイリオ" panose="020B0604030504040204" pitchFamily="50" charset="-128"/>
                <a:ea typeface="メイリオ" panose="020B0604030504040204" pitchFamily="50" charset="-128"/>
              </a:rPr>
              <a:t>導入時の業務フローと改善点の例</a:t>
            </a:r>
          </a:p>
        </p:txBody>
      </p:sp>
      <p:graphicFrame>
        <p:nvGraphicFramePr>
          <p:cNvPr id="44" name="表 43">
            <a:extLst>
              <a:ext uri="{FF2B5EF4-FFF2-40B4-BE49-F238E27FC236}">
                <a16:creationId xmlns:a16="http://schemas.microsoft.com/office/drawing/2014/main" id="{1C97CD68-0C1F-4579-93BB-91A5463F104D}"/>
              </a:ext>
            </a:extLst>
          </p:cNvPr>
          <p:cNvGraphicFramePr>
            <a:graphicFrameLocks noGrp="1"/>
          </p:cNvGraphicFramePr>
          <p:nvPr/>
        </p:nvGraphicFramePr>
        <p:xfrm>
          <a:off x="814885" y="1700808"/>
          <a:ext cx="7488832" cy="4097781"/>
        </p:xfrm>
        <a:graphic>
          <a:graphicData uri="http://schemas.openxmlformats.org/drawingml/2006/table">
            <a:tbl>
              <a:tblPr firstRow="1" bandRow="1">
                <a:tableStyleId>{0505E3EF-67EA-436B-97B2-0124C06EBD24}</a:tableStyleId>
              </a:tblPr>
              <a:tblGrid>
                <a:gridCol w="748823">
                  <a:extLst>
                    <a:ext uri="{9D8B030D-6E8A-4147-A177-3AD203B41FA5}">
                      <a16:colId xmlns:a16="http://schemas.microsoft.com/office/drawing/2014/main" val="20000"/>
                    </a:ext>
                  </a:extLst>
                </a:gridCol>
                <a:gridCol w="1185636">
                  <a:extLst>
                    <a:ext uri="{9D8B030D-6E8A-4147-A177-3AD203B41FA5}">
                      <a16:colId xmlns:a16="http://schemas.microsoft.com/office/drawing/2014/main" val="20001"/>
                    </a:ext>
                  </a:extLst>
                </a:gridCol>
                <a:gridCol w="1372842">
                  <a:extLst>
                    <a:ext uri="{9D8B030D-6E8A-4147-A177-3AD203B41FA5}">
                      <a16:colId xmlns:a16="http://schemas.microsoft.com/office/drawing/2014/main" val="20002"/>
                    </a:ext>
                  </a:extLst>
                </a:gridCol>
                <a:gridCol w="936029">
                  <a:extLst>
                    <a:ext uri="{9D8B030D-6E8A-4147-A177-3AD203B41FA5}">
                      <a16:colId xmlns:a16="http://schemas.microsoft.com/office/drawing/2014/main" val="20003"/>
                    </a:ext>
                  </a:extLst>
                </a:gridCol>
                <a:gridCol w="1248038">
                  <a:extLst>
                    <a:ext uri="{9D8B030D-6E8A-4147-A177-3AD203B41FA5}">
                      <a16:colId xmlns:a16="http://schemas.microsoft.com/office/drawing/2014/main" val="20004"/>
                    </a:ext>
                  </a:extLst>
                </a:gridCol>
                <a:gridCol w="1060833">
                  <a:extLst>
                    <a:ext uri="{9D8B030D-6E8A-4147-A177-3AD203B41FA5}">
                      <a16:colId xmlns:a16="http://schemas.microsoft.com/office/drawing/2014/main" val="20005"/>
                    </a:ext>
                  </a:extLst>
                </a:gridCol>
                <a:gridCol w="936631">
                  <a:extLst>
                    <a:ext uri="{9D8B030D-6E8A-4147-A177-3AD203B41FA5}">
                      <a16:colId xmlns:a16="http://schemas.microsoft.com/office/drawing/2014/main" val="20006"/>
                    </a:ext>
                  </a:extLst>
                </a:gridCol>
              </a:tblGrid>
              <a:tr h="266345">
                <a:tc>
                  <a:txBody>
                    <a:bodyPr/>
                    <a:lstStyle/>
                    <a:p>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仕様書作成</a:t>
                      </a:r>
                      <a:endParaRPr kumimoji="1" lang="en-US" altLang="ja-JP"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solidFill>
                      <a:srgbClr val="0070C0"/>
                    </a:solidFill>
                  </a:tcPr>
                </a:tc>
                <a:tc>
                  <a:txBody>
                    <a:bodyPr/>
                    <a:lstStyle/>
                    <a:p>
                      <a:pPr algn="ctr"/>
                      <a:r>
                        <a:rPr kumimoji="1" lang="ja-JP" altLang="en-US" sz="1200" b="0" dirty="0">
                          <a:latin typeface="メイリオ" panose="020B0604030504040204" pitchFamily="50" charset="-128"/>
                          <a:ea typeface="メイリオ" panose="020B0604030504040204" pitchFamily="50" charset="-128"/>
                          <a:cs typeface="メイリオ" panose="020B0604030504040204" pitchFamily="50" charset="-128"/>
                        </a:rPr>
                        <a:t>実行</a:t>
                      </a:r>
                      <a:r>
                        <a:rPr kumimoji="1" lang="en-US" altLang="ja-JP" sz="120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200" b="0" dirty="0">
                          <a:latin typeface="メイリオ" panose="020B0604030504040204" pitchFamily="50" charset="-128"/>
                          <a:ea typeface="メイリオ" panose="020B0604030504040204" pitchFamily="50" charset="-128"/>
                          <a:cs typeface="メイリオ" panose="020B0604030504040204" pitchFamily="50" charset="-128"/>
                        </a:rPr>
                        <a:t>障害起票</a:t>
                      </a:r>
                      <a:endParaRPr kumimoji="1" lang="en-US" altLang="ja-JP"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集計</a:t>
                      </a:r>
                    </a:p>
                  </a:txBody>
                  <a:tcPr anchor="ctr">
                    <a:solidFill>
                      <a:srgbClr val="0070C0"/>
                    </a:solidFill>
                  </a:tcPr>
                </a:tc>
                <a:tc>
                  <a:txBody>
                    <a:bodyPr/>
                    <a:lstStyle/>
                    <a:p>
                      <a:pPr algn="ctr"/>
                      <a:r>
                        <a:rPr kumimoji="1" lang="ja-JP" altLang="en-US" sz="1200" b="0" dirty="0">
                          <a:latin typeface="メイリオ" panose="020B0604030504040204" pitchFamily="50" charset="-128"/>
                          <a:ea typeface="メイリオ" panose="020B0604030504040204" pitchFamily="50" charset="-128"/>
                          <a:cs typeface="メイリオ" panose="020B0604030504040204" pitchFamily="50" charset="-128"/>
                        </a:rPr>
                        <a:t>障害対応</a:t>
                      </a: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分析</a:t>
                      </a:r>
                    </a:p>
                  </a:txBody>
                  <a:tcPr anchor="ctr">
                    <a:solidFill>
                      <a:srgbClr val="0070C0"/>
                    </a:solidFill>
                  </a:tcPr>
                </a:tc>
                <a:tc>
                  <a:txBody>
                    <a:body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対策立案</a:t>
                      </a:r>
                    </a:p>
                  </a:txBody>
                  <a:tcPr anchor="ctr">
                    <a:solidFill>
                      <a:srgbClr val="0070C0"/>
                    </a:solidFill>
                  </a:tcPr>
                </a:tc>
                <a:extLst>
                  <a:ext uri="{0D108BD9-81ED-4DB2-BD59-A6C34878D82A}">
                    <a16:rowId xmlns:a16="http://schemas.microsoft.com/office/drawing/2014/main" val="10000"/>
                  </a:ext>
                </a:extLst>
              </a:tr>
              <a:tr h="589905">
                <a:tc>
                  <a:txBody>
                    <a:bodyPr/>
                    <a:lstStyle/>
                    <a:p>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PM</a:t>
                      </a:r>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1"/>
                  </a:ext>
                </a:extLst>
              </a:tr>
              <a:tr h="808389">
                <a:tc>
                  <a:txBody>
                    <a:bodyPr/>
                    <a:lstStyle/>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開発者</a:t>
                      </a:r>
                      <a:endPar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設計者</a:t>
                      </a:r>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a:t>
                      </a:r>
                    </a:p>
                    <a:p>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2"/>
                  </a:ext>
                </a:extLst>
              </a:tr>
              <a:tr h="808389">
                <a:tc>
                  <a:txBody>
                    <a:bodyPr/>
                    <a:lstStyle/>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テスタ</a:t>
                      </a:r>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B</a:t>
                      </a:r>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3"/>
                  </a:ext>
                </a:extLst>
              </a:tr>
              <a:tr h="808389">
                <a:tc>
                  <a:txBody>
                    <a:bodyPr/>
                    <a:lstStyle/>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テスタ</a:t>
                      </a:r>
                      <a:r>
                        <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rPr>
                        <a:t>C</a:t>
                      </a:r>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4"/>
                  </a:ext>
                </a:extLst>
              </a:tr>
              <a:tr h="808389">
                <a:tc>
                  <a:txBody>
                    <a:bodyPr/>
                    <a:lstStyle/>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情報</a:t>
                      </a:r>
                      <a:endParaRPr kumimoji="1" lang="en-US" altLang="ja-JP" sz="1050" b="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1050" b="0" dirty="0">
                          <a:latin typeface="メイリオ" panose="020B0604030504040204" pitchFamily="50" charset="-128"/>
                          <a:ea typeface="メイリオ" panose="020B0604030504040204" pitchFamily="50" charset="-128"/>
                          <a:cs typeface="メイリオ" panose="020B0604030504040204" pitchFamily="50" charset="-128"/>
                        </a:rPr>
                        <a:t>システム</a:t>
                      </a:r>
                      <a:endParaRPr kumimoji="1" lang="en-US" altLang="ja-JP" sz="105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txBody>
                  <a:tcPr anchor="ctr"/>
                </a:tc>
                <a:extLst>
                  <a:ext uri="{0D108BD9-81ED-4DB2-BD59-A6C34878D82A}">
                    <a16:rowId xmlns:a16="http://schemas.microsoft.com/office/drawing/2014/main" val="10005"/>
                  </a:ext>
                </a:extLst>
              </a:tr>
            </a:tbl>
          </a:graphicData>
        </a:graphic>
      </p:graphicFrame>
      <p:sp>
        <p:nvSpPr>
          <p:cNvPr id="48" name="コンテンツ プレースホルダー 2">
            <a:extLst>
              <a:ext uri="{FF2B5EF4-FFF2-40B4-BE49-F238E27FC236}">
                <a16:creationId xmlns:a16="http://schemas.microsoft.com/office/drawing/2014/main" id="{F4428134-D1DE-41F5-8C69-54321BC42DC9}"/>
              </a:ext>
            </a:extLst>
          </p:cNvPr>
          <p:cNvSpPr txBox="1">
            <a:spLocks/>
          </p:cNvSpPr>
          <p:nvPr/>
        </p:nvSpPr>
        <p:spPr bwMode="auto">
          <a:xfrm>
            <a:off x="3523265" y="5368595"/>
            <a:ext cx="468014" cy="351602"/>
          </a:xfrm>
          <a:prstGeom prst="can">
            <a:avLst/>
          </a:prstGeom>
          <a:solidFill>
            <a:srgbClr val="00B050"/>
          </a:solidFill>
          <a:ln>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CAT</a:t>
            </a:r>
          </a:p>
        </p:txBody>
      </p:sp>
      <p:sp>
        <p:nvSpPr>
          <p:cNvPr id="49" name="コンテンツ プレースホルダー 2">
            <a:extLst>
              <a:ext uri="{FF2B5EF4-FFF2-40B4-BE49-F238E27FC236}">
                <a16:creationId xmlns:a16="http://schemas.microsoft.com/office/drawing/2014/main" id="{6581E0FF-2A24-410E-BF00-9D366BFA2641}"/>
              </a:ext>
            </a:extLst>
          </p:cNvPr>
          <p:cNvSpPr txBox="1">
            <a:spLocks/>
          </p:cNvSpPr>
          <p:nvPr/>
        </p:nvSpPr>
        <p:spPr bwMode="auto">
          <a:xfrm>
            <a:off x="2918750" y="3661799"/>
            <a:ext cx="468014" cy="351602"/>
          </a:xfrm>
          <a:prstGeom prst="rect">
            <a:avLst/>
          </a:prstGeom>
          <a:solidFill>
            <a:schemeClr val="bg1"/>
          </a:solidFill>
          <a:ln w="19050">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実行</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コンテンツ プレースホルダー 2">
            <a:extLst>
              <a:ext uri="{FF2B5EF4-FFF2-40B4-BE49-F238E27FC236}">
                <a16:creationId xmlns:a16="http://schemas.microsoft.com/office/drawing/2014/main" id="{D51015BF-F9CD-4D67-BC3D-C12CFBCAAA5D}"/>
              </a:ext>
            </a:extLst>
          </p:cNvPr>
          <p:cNvSpPr txBox="1">
            <a:spLocks/>
          </p:cNvSpPr>
          <p:nvPr/>
        </p:nvSpPr>
        <p:spPr bwMode="auto">
          <a:xfrm>
            <a:off x="2918750" y="4471889"/>
            <a:ext cx="468014" cy="351602"/>
          </a:xfrm>
          <a:prstGeom prst="rect">
            <a:avLst/>
          </a:prstGeom>
          <a:solidFill>
            <a:schemeClr val="bg1"/>
          </a:solidFill>
          <a:ln w="19050">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実行</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1" name="カギ線コネクタ 22">
            <a:extLst>
              <a:ext uri="{FF2B5EF4-FFF2-40B4-BE49-F238E27FC236}">
                <a16:creationId xmlns:a16="http://schemas.microsoft.com/office/drawing/2014/main" id="{4041BAE8-9A9E-4544-9376-57806E8263B0}"/>
              </a:ext>
            </a:extLst>
          </p:cNvPr>
          <p:cNvCxnSpPr>
            <a:stCxn id="48" idx="4"/>
            <a:endCxn id="52" idx="2"/>
          </p:cNvCxnSpPr>
          <p:nvPr/>
        </p:nvCxnSpPr>
        <p:spPr bwMode="auto">
          <a:xfrm flipV="1">
            <a:off x="3991279" y="2434007"/>
            <a:ext cx="634384" cy="3110389"/>
          </a:xfrm>
          <a:prstGeom prst="bentConnector2">
            <a:avLst/>
          </a:prstGeom>
          <a:solidFill>
            <a:srgbClr val="00B8FF"/>
          </a:solidFill>
          <a:ln w="19050" cap="flat" cmpd="sng" algn="ctr">
            <a:solidFill>
              <a:schemeClr val="tx1"/>
            </a:solidFill>
            <a:prstDash val="solid"/>
            <a:round/>
            <a:headEnd type="none" w="med" len="med"/>
            <a:tailEnd type="arrow"/>
          </a:ln>
          <a:effectLst/>
        </p:spPr>
      </p:cxnSp>
      <p:sp>
        <p:nvSpPr>
          <p:cNvPr id="52" name="コンテンツ プレースホルダー 2">
            <a:extLst>
              <a:ext uri="{FF2B5EF4-FFF2-40B4-BE49-F238E27FC236}">
                <a16:creationId xmlns:a16="http://schemas.microsoft.com/office/drawing/2014/main" id="{909936F0-2202-47CD-9474-A39F7071EB0C}"/>
              </a:ext>
            </a:extLst>
          </p:cNvPr>
          <p:cNvSpPr txBox="1">
            <a:spLocks/>
          </p:cNvSpPr>
          <p:nvPr/>
        </p:nvSpPr>
        <p:spPr bwMode="auto">
          <a:xfrm>
            <a:off x="4391656" y="2082405"/>
            <a:ext cx="468014" cy="351602"/>
          </a:xfrm>
          <a:prstGeom prst="rect">
            <a:avLst/>
          </a:prstGeom>
          <a:solidFill>
            <a:schemeClr val="bg1"/>
          </a:solidFill>
          <a:ln w="19050">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随時</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r>
              <a:rPr kumimoji="1"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確認</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コンテンツ プレースホルダー 2">
            <a:extLst>
              <a:ext uri="{FF2B5EF4-FFF2-40B4-BE49-F238E27FC236}">
                <a16:creationId xmlns:a16="http://schemas.microsoft.com/office/drawing/2014/main" id="{36B174DB-27E8-4AD9-B651-7210740AF69B}"/>
              </a:ext>
            </a:extLst>
          </p:cNvPr>
          <p:cNvSpPr txBox="1">
            <a:spLocks/>
          </p:cNvSpPr>
          <p:nvPr/>
        </p:nvSpPr>
        <p:spPr bwMode="auto">
          <a:xfrm>
            <a:off x="6493575" y="2082405"/>
            <a:ext cx="468014" cy="351602"/>
          </a:xfrm>
          <a:prstGeom prst="rect">
            <a:avLst/>
          </a:prstGeom>
          <a:ln/>
        </p:spPr>
        <p:style>
          <a:lnRef idx="0">
            <a:schemeClr val="accent1"/>
          </a:lnRef>
          <a:fillRef idx="3">
            <a:schemeClr val="accent1"/>
          </a:fillRef>
          <a:effectRef idx="3">
            <a:schemeClr val="accent1"/>
          </a:effectRef>
          <a:fontRef idx="minor">
            <a:schemeClr val="lt1"/>
          </a:fontRef>
        </p:style>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分析</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コンテンツ プレースホルダー 2">
            <a:extLst>
              <a:ext uri="{FF2B5EF4-FFF2-40B4-BE49-F238E27FC236}">
                <a16:creationId xmlns:a16="http://schemas.microsoft.com/office/drawing/2014/main" id="{940CB18F-C4CB-42B9-A23B-788375814E44}"/>
              </a:ext>
            </a:extLst>
          </p:cNvPr>
          <p:cNvSpPr txBox="1">
            <a:spLocks/>
          </p:cNvSpPr>
          <p:nvPr/>
        </p:nvSpPr>
        <p:spPr bwMode="auto">
          <a:xfrm>
            <a:off x="7631294" y="2082405"/>
            <a:ext cx="468014" cy="351602"/>
          </a:xfrm>
          <a:prstGeom prst="rect">
            <a:avLst/>
          </a:prstGeom>
          <a:ln/>
        </p:spPr>
        <p:style>
          <a:lnRef idx="0">
            <a:schemeClr val="accent1"/>
          </a:lnRef>
          <a:fillRef idx="3">
            <a:schemeClr val="accent1"/>
          </a:fillRef>
          <a:effectRef idx="3">
            <a:schemeClr val="accent1"/>
          </a:effectRef>
          <a:fontRef idx="minor">
            <a:schemeClr val="lt1"/>
          </a:fontRef>
        </p:style>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対策</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r>
              <a:rPr kumimoji="1"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立案</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5" name="直線矢印コネクタ 54">
            <a:extLst>
              <a:ext uri="{FF2B5EF4-FFF2-40B4-BE49-F238E27FC236}">
                <a16:creationId xmlns:a16="http://schemas.microsoft.com/office/drawing/2014/main" id="{5BF50710-239D-48C2-AD9D-8FFF7E6CD57C}"/>
              </a:ext>
            </a:extLst>
          </p:cNvPr>
          <p:cNvCxnSpPr>
            <a:stCxn id="52" idx="3"/>
            <a:endCxn id="53" idx="1"/>
          </p:cNvCxnSpPr>
          <p:nvPr/>
        </p:nvCxnSpPr>
        <p:spPr bwMode="auto">
          <a:xfrm>
            <a:off x="4859670" y="2258206"/>
            <a:ext cx="1633905" cy="0"/>
          </a:xfrm>
          <a:prstGeom prst="straightConnector1">
            <a:avLst/>
          </a:prstGeom>
          <a:solidFill>
            <a:srgbClr val="00B8FF"/>
          </a:solidFill>
          <a:ln w="19050" cap="flat" cmpd="sng" algn="ctr">
            <a:solidFill>
              <a:schemeClr val="tx1"/>
            </a:solidFill>
            <a:prstDash val="solid"/>
            <a:round/>
            <a:headEnd type="none" w="med" len="med"/>
            <a:tailEnd type="arrow"/>
          </a:ln>
          <a:effectLst/>
        </p:spPr>
      </p:cxnSp>
      <p:cxnSp>
        <p:nvCxnSpPr>
          <p:cNvPr id="56" name="直線矢印コネクタ 55">
            <a:extLst>
              <a:ext uri="{FF2B5EF4-FFF2-40B4-BE49-F238E27FC236}">
                <a16:creationId xmlns:a16="http://schemas.microsoft.com/office/drawing/2014/main" id="{A038D726-57E5-4393-A93F-DA04D42B9396}"/>
              </a:ext>
            </a:extLst>
          </p:cNvPr>
          <p:cNvCxnSpPr>
            <a:stCxn id="53" idx="3"/>
            <a:endCxn id="54" idx="1"/>
          </p:cNvCxnSpPr>
          <p:nvPr/>
        </p:nvCxnSpPr>
        <p:spPr bwMode="auto">
          <a:xfrm>
            <a:off x="6961589" y="2258206"/>
            <a:ext cx="669705" cy="0"/>
          </a:xfrm>
          <a:prstGeom prst="straightConnector1">
            <a:avLst/>
          </a:prstGeom>
          <a:solidFill>
            <a:srgbClr val="00B8FF"/>
          </a:solidFill>
          <a:ln w="19050" cap="flat" cmpd="sng" algn="ctr">
            <a:solidFill>
              <a:schemeClr val="tx1"/>
            </a:solidFill>
            <a:prstDash val="solid"/>
            <a:round/>
            <a:headEnd type="none" w="med" len="med"/>
            <a:tailEnd type="arrow"/>
          </a:ln>
          <a:effectLst/>
        </p:spPr>
      </p:cxnSp>
      <p:cxnSp>
        <p:nvCxnSpPr>
          <p:cNvPr id="57" name="カギ線コネクタ 28">
            <a:extLst>
              <a:ext uri="{FF2B5EF4-FFF2-40B4-BE49-F238E27FC236}">
                <a16:creationId xmlns:a16="http://schemas.microsoft.com/office/drawing/2014/main" id="{CB84D781-97F4-4112-8D72-2ACC9443401B}"/>
              </a:ext>
            </a:extLst>
          </p:cNvPr>
          <p:cNvCxnSpPr>
            <a:stCxn id="49" idx="3"/>
            <a:endCxn id="48" idx="1"/>
          </p:cNvCxnSpPr>
          <p:nvPr/>
        </p:nvCxnSpPr>
        <p:spPr bwMode="auto">
          <a:xfrm>
            <a:off x="3386764" y="3837600"/>
            <a:ext cx="370508" cy="1530995"/>
          </a:xfrm>
          <a:prstGeom prst="bentConnector2">
            <a:avLst/>
          </a:prstGeom>
          <a:solidFill>
            <a:srgbClr val="00B8FF"/>
          </a:solidFill>
          <a:ln w="19050" cap="flat" cmpd="sng" algn="ctr">
            <a:solidFill>
              <a:schemeClr val="tx1"/>
            </a:solidFill>
            <a:prstDash val="solid"/>
            <a:round/>
            <a:headEnd type="none" w="med" len="med"/>
            <a:tailEnd type="arrow"/>
          </a:ln>
          <a:effectLst/>
        </p:spPr>
      </p:cxnSp>
      <p:cxnSp>
        <p:nvCxnSpPr>
          <p:cNvPr id="61" name="カギ線コネクタ 29">
            <a:extLst>
              <a:ext uri="{FF2B5EF4-FFF2-40B4-BE49-F238E27FC236}">
                <a16:creationId xmlns:a16="http://schemas.microsoft.com/office/drawing/2014/main" id="{8182DC67-AA14-43D7-8373-B0DB7120ECEC}"/>
              </a:ext>
            </a:extLst>
          </p:cNvPr>
          <p:cNvCxnSpPr>
            <a:cxnSpLocks/>
            <a:stCxn id="50" idx="3"/>
          </p:cNvCxnSpPr>
          <p:nvPr/>
        </p:nvCxnSpPr>
        <p:spPr bwMode="auto">
          <a:xfrm>
            <a:off x="3386764" y="4647690"/>
            <a:ext cx="370029" cy="705718"/>
          </a:xfrm>
          <a:prstGeom prst="bentConnector2">
            <a:avLst/>
          </a:prstGeom>
          <a:solidFill>
            <a:srgbClr val="00B8FF"/>
          </a:solidFill>
          <a:ln w="19050" cap="flat" cmpd="sng" algn="ctr">
            <a:solidFill>
              <a:schemeClr val="tx1"/>
            </a:solidFill>
            <a:prstDash val="solid"/>
            <a:round/>
            <a:headEnd type="none" w="med" len="med"/>
            <a:tailEnd type="arrow"/>
          </a:ln>
          <a:effectLst/>
        </p:spPr>
      </p:cxnSp>
      <p:sp>
        <p:nvSpPr>
          <p:cNvPr id="62" name="コンテンツ プレースホルダー 2">
            <a:extLst>
              <a:ext uri="{FF2B5EF4-FFF2-40B4-BE49-F238E27FC236}">
                <a16:creationId xmlns:a16="http://schemas.microsoft.com/office/drawing/2014/main" id="{2F07DB48-8A85-4527-8AC2-4C80BFA11FAF}"/>
              </a:ext>
            </a:extLst>
          </p:cNvPr>
          <p:cNvSpPr txBox="1">
            <a:spLocks/>
          </p:cNvSpPr>
          <p:nvPr/>
        </p:nvSpPr>
        <p:spPr bwMode="auto">
          <a:xfrm>
            <a:off x="6506590" y="5331203"/>
            <a:ext cx="468014" cy="351602"/>
          </a:xfrm>
          <a:prstGeom prst="can">
            <a:avLst/>
          </a:prstGeom>
          <a:solidFill>
            <a:srgbClr val="00B050"/>
          </a:solidFill>
          <a:ln>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CAT</a:t>
            </a:r>
          </a:p>
        </p:txBody>
      </p:sp>
      <p:cxnSp>
        <p:nvCxnSpPr>
          <p:cNvPr id="63" name="直線矢印コネクタ 62">
            <a:extLst>
              <a:ext uri="{FF2B5EF4-FFF2-40B4-BE49-F238E27FC236}">
                <a16:creationId xmlns:a16="http://schemas.microsoft.com/office/drawing/2014/main" id="{A6FCAA7B-F45A-4821-9C6F-4ACA0D1A5608}"/>
              </a:ext>
            </a:extLst>
          </p:cNvPr>
          <p:cNvCxnSpPr>
            <a:stCxn id="62" idx="1"/>
            <a:endCxn id="53" idx="2"/>
          </p:cNvCxnSpPr>
          <p:nvPr/>
        </p:nvCxnSpPr>
        <p:spPr bwMode="auto">
          <a:xfrm flipH="1" flipV="1">
            <a:off x="6727582" y="2434007"/>
            <a:ext cx="13015" cy="2897196"/>
          </a:xfrm>
          <a:prstGeom prst="straightConnector1">
            <a:avLst/>
          </a:prstGeom>
          <a:solidFill>
            <a:srgbClr val="00B8FF"/>
          </a:solidFill>
          <a:ln w="19050" cap="flat" cmpd="sng" algn="ctr">
            <a:solidFill>
              <a:schemeClr val="tx1"/>
            </a:solidFill>
            <a:prstDash val="solid"/>
            <a:round/>
            <a:headEnd type="arrow" w="med" len="med"/>
            <a:tailEnd type="arrow" w="med" len="med"/>
          </a:ln>
          <a:effectLst/>
        </p:spPr>
      </p:cxnSp>
      <p:sp>
        <p:nvSpPr>
          <p:cNvPr id="65" name="コンテンツ プレースホルダー 2">
            <a:extLst>
              <a:ext uri="{FF2B5EF4-FFF2-40B4-BE49-F238E27FC236}">
                <a16:creationId xmlns:a16="http://schemas.microsoft.com/office/drawing/2014/main" id="{2F9E8CB4-9FB2-4345-8E4E-E75603156527}"/>
              </a:ext>
            </a:extLst>
          </p:cNvPr>
          <p:cNvSpPr txBox="1">
            <a:spLocks/>
          </p:cNvSpPr>
          <p:nvPr/>
        </p:nvSpPr>
        <p:spPr bwMode="auto">
          <a:xfrm>
            <a:off x="1642976" y="2784483"/>
            <a:ext cx="468014" cy="351602"/>
          </a:xfrm>
          <a:prstGeom prst="rect">
            <a:avLst/>
          </a:prstGeom>
          <a:ln/>
        </p:spPr>
        <p:style>
          <a:lnRef idx="0">
            <a:schemeClr val="accent1"/>
          </a:lnRef>
          <a:fillRef idx="3">
            <a:schemeClr val="accent1"/>
          </a:fillRef>
          <a:effectRef idx="3">
            <a:schemeClr val="accent1"/>
          </a:effectRef>
          <a:fontRef idx="minor">
            <a:schemeClr val="lt1"/>
          </a:fontRef>
        </p:style>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lang="ja-JP" altLang="en-US"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設計</a:t>
            </a:r>
            <a:endPar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コンテンツ プレースホルダー 2">
            <a:extLst>
              <a:ext uri="{FF2B5EF4-FFF2-40B4-BE49-F238E27FC236}">
                <a16:creationId xmlns:a16="http://schemas.microsoft.com/office/drawing/2014/main" id="{F7AE8D45-9CF9-49E6-A3D5-AC2B86A09BD2}"/>
              </a:ext>
            </a:extLst>
          </p:cNvPr>
          <p:cNvSpPr txBox="1">
            <a:spLocks/>
          </p:cNvSpPr>
          <p:nvPr/>
        </p:nvSpPr>
        <p:spPr bwMode="auto">
          <a:xfrm>
            <a:off x="1822996" y="5331203"/>
            <a:ext cx="468014" cy="351602"/>
          </a:xfrm>
          <a:prstGeom prst="can">
            <a:avLst/>
          </a:prstGeom>
          <a:solidFill>
            <a:srgbClr val="00B050"/>
          </a:solidFill>
          <a:ln>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CAT</a:t>
            </a:r>
          </a:p>
        </p:txBody>
      </p:sp>
      <p:cxnSp>
        <p:nvCxnSpPr>
          <p:cNvPr id="68" name="カギ線コネクタ 34">
            <a:extLst>
              <a:ext uri="{FF2B5EF4-FFF2-40B4-BE49-F238E27FC236}">
                <a16:creationId xmlns:a16="http://schemas.microsoft.com/office/drawing/2014/main" id="{E0E100C4-B7FB-431B-BEA6-8C10B73237C6}"/>
              </a:ext>
            </a:extLst>
          </p:cNvPr>
          <p:cNvCxnSpPr>
            <a:stCxn id="65" idx="3"/>
            <a:endCxn id="67" idx="1"/>
          </p:cNvCxnSpPr>
          <p:nvPr/>
        </p:nvCxnSpPr>
        <p:spPr bwMode="auto">
          <a:xfrm flipH="1">
            <a:off x="2057003" y="2960284"/>
            <a:ext cx="53987" cy="2370919"/>
          </a:xfrm>
          <a:prstGeom prst="bentConnector4">
            <a:avLst>
              <a:gd name="adj1" fmla="val -423435"/>
              <a:gd name="adj2" fmla="val 53707"/>
            </a:avLst>
          </a:prstGeom>
          <a:solidFill>
            <a:srgbClr val="00B8FF"/>
          </a:solidFill>
          <a:ln w="19050" cap="flat" cmpd="sng" algn="ctr">
            <a:solidFill>
              <a:schemeClr val="tx1"/>
            </a:solidFill>
            <a:prstDash val="solid"/>
            <a:round/>
            <a:headEnd type="none" w="med" len="med"/>
            <a:tailEnd type="arrow"/>
          </a:ln>
          <a:effectLst/>
        </p:spPr>
      </p:cxnSp>
      <p:sp>
        <p:nvSpPr>
          <p:cNvPr id="69" name="コンテンツ プレースホルダー 2">
            <a:extLst>
              <a:ext uri="{FF2B5EF4-FFF2-40B4-BE49-F238E27FC236}">
                <a16:creationId xmlns:a16="http://schemas.microsoft.com/office/drawing/2014/main" id="{64C7D25F-76B9-4FD5-94C3-78BC09D01D3A}"/>
              </a:ext>
            </a:extLst>
          </p:cNvPr>
          <p:cNvSpPr txBox="1">
            <a:spLocks/>
          </p:cNvSpPr>
          <p:nvPr/>
        </p:nvSpPr>
        <p:spPr bwMode="auto">
          <a:xfrm>
            <a:off x="5337285" y="2792343"/>
            <a:ext cx="561617" cy="351602"/>
          </a:xfrm>
          <a:prstGeom prst="rect">
            <a:avLst/>
          </a:prstGeom>
          <a:solidFill>
            <a:schemeClr val="bg1"/>
          </a:solidFill>
          <a:ln w="19050">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障害</a:t>
            </a:r>
            <a:endParaRPr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r>
              <a:rPr lang="ja-JP" altLang="en-US" sz="1000" b="1" kern="0" dirty="0">
                <a:latin typeface="メイリオ" panose="020B0604030504040204" pitchFamily="50" charset="-128"/>
                <a:ea typeface="メイリオ" panose="020B0604030504040204" pitchFamily="50" charset="-128"/>
                <a:cs typeface="メイリオ" panose="020B0604030504040204" pitchFamily="50" charset="-128"/>
              </a:rPr>
              <a:t>対応</a:t>
            </a:r>
            <a:endParaRPr kumimoji="1" lang="en-US" altLang="ja-JP" sz="1000" b="1" kern="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コンテンツ プレースホルダー 2">
            <a:extLst>
              <a:ext uri="{FF2B5EF4-FFF2-40B4-BE49-F238E27FC236}">
                <a16:creationId xmlns:a16="http://schemas.microsoft.com/office/drawing/2014/main" id="{13E40F16-254F-4360-8FB4-611190F92BD9}"/>
              </a:ext>
            </a:extLst>
          </p:cNvPr>
          <p:cNvSpPr txBox="1">
            <a:spLocks/>
          </p:cNvSpPr>
          <p:nvPr/>
        </p:nvSpPr>
        <p:spPr bwMode="auto">
          <a:xfrm>
            <a:off x="5444998" y="5339063"/>
            <a:ext cx="468014" cy="351602"/>
          </a:xfrm>
          <a:prstGeom prst="can">
            <a:avLst/>
          </a:prstGeom>
          <a:solidFill>
            <a:srgbClr val="00B050"/>
          </a:solidFill>
          <a:ln>
            <a:solidFill>
              <a:schemeClr val="tx1"/>
            </a:solidFill>
          </a:ln>
        </p:spPr>
        <p:txBody>
          <a:bodyPr vert="horz" wrap="none" lIns="0" tIns="28224" rIns="0" bIns="0" numCol="1" anchor="ctr" anchorCtr="0" compatLnSpc="1">
            <a:prstTxWarp prst="textNoShape">
              <a:avLst/>
            </a:prstTxWarp>
          </a:bodyPr>
          <a:lstStyle>
            <a:lvl1pPr marL="342900" indent="-3429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1pPr>
            <a:lvl2pPr marL="742950" indent="-28575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2pPr>
            <a:lvl3pPr marL="11430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3pPr>
            <a:lvl4pPr marL="16002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4pPr>
            <a:lvl5pPr marL="2057400" indent="-228600" algn="l" defTabSz="449263" rtl="0" eaLnBrk="0" fontAlgn="base" hangingPunct="0">
              <a:lnSpc>
                <a:spcPct val="100000"/>
              </a:lnSpc>
              <a:spcBef>
                <a:spcPts val="0"/>
              </a:spcBef>
              <a:spcAft>
                <a:spcPts val="0"/>
              </a:spcAft>
              <a:buClr>
                <a:srgbClr val="000000"/>
              </a:buClr>
              <a:buSzPct val="100000"/>
              <a:buFont typeface="Times New Roman" pitchFamily="18" charset="0"/>
              <a:defRPr sz="1800">
                <a:solidFill>
                  <a:srgbClr val="000000"/>
                </a:solidFill>
                <a:latin typeface="Arial" pitchFamily="34" charset="0"/>
                <a:ea typeface="ＭＳ Ｐゴシック" pitchFamily="50" charset="-128"/>
                <a:cs typeface="Arial" pitchFamily="34" charset="0"/>
              </a:defRPr>
            </a:lvl5pPr>
            <a:lvl6pPr marL="25146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a:lstStyle>
          <a:p>
            <a:pPr marL="0" indent="0" algn="ctr"/>
            <a:r>
              <a:rPr kumimoji="1" lang="en-US" altLang="ja-JP" sz="1000" b="1" kern="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CAT</a:t>
            </a:r>
          </a:p>
        </p:txBody>
      </p:sp>
      <p:cxnSp>
        <p:nvCxnSpPr>
          <p:cNvPr id="71" name="カギ線コネクタ 39">
            <a:extLst>
              <a:ext uri="{FF2B5EF4-FFF2-40B4-BE49-F238E27FC236}">
                <a16:creationId xmlns:a16="http://schemas.microsoft.com/office/drawing/2014/main" id="{FFD80A5A-2F8D-4B82-924E-425F4564AE4F}"/>
              </a:ext>
            </a:extLst>
          </p:cNvPr>
          <p:cNvCxnSpPr>
            <a:stCxn id="69" idx="3"/>
            <a:endCxn id="70" idx="1"/>
          </p:cNvCxnSpPr>
          <p:nvPr/>
        </p:nvCxnSpPr>
        <p:spPr bwMode="auto">
          <a:xfrm flipH="1">
            <a:off x="5679005" y="2968144"/>
            <a:ext cx="219897" cy="2370919"/>
          </a:xfrm>
          <a:prstGeom prst="bentConnector4">
            <a:avLst>
              <a:gd name="adj1" fmla="val -103958"/>
              <a:gd name="adj2" fmla="val 53707"/>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cxnSp>
        <p:nvCxnSpPr>
          <p:cNvPr id="72" name="カギ線コネクタ 40">
            <a:extLst>
              <a:ext uri="{FF2B5EF4-FFF2-40B4-BE49-F238E27FC236}">
                <a16:creationId xmlns:a16="http://schemas.microsoft.com/office/drawing/2014/main" id="{9A0D85F8-F997-4157-AF3C-D52CC7172CAC}"/>
              </a:ext>
            </a:extLst>
          </p:cNvPr>
          <p:cNvCxnSpPr>
            <a:stCxn id="49" idx="0"/>
            <a:endCxn id="69" idx="1"/>
          </p:cNvCxnSpPr>
          <p:nvPr/>
        </p:nvCxnSpPr>
        <p:spPr bwMode="auto">
          <a:xfrm rot="5400000" flipH="1" flipV="1">
            <a:off x="3898194" y="2222708"/>
            <a:ext cx="693655" cy="2184528"/>
          </a:xfrm>
          <a:prstGeom prst="bentConnector2">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cxnSp>
        <p:nvCxnSpPr>
          <p:cNvPr id="73" name="カギ線コネクタ 42">
            <a:extLst>
              <a:ext uri="{FF2B5EF4-FFF2-40B4-BE49-F238E27FC236}">
                <a16:creationId xmlns:a16="http://schemas.microsoft.com/office/drawing/2014/main" id="{79B3B638-BFCC-4828-B446-E1AA41A7EC3A}"/>
              </a:ext>
            </a:extLst>
          </p:cNvPr>
          <p:cNvCxnSpPr>
            <a:stCxn id="70" idx="3"/>
            <a:endCxn id="67" idx="3"/>
          </p:cNvCxnSpPr>
          <p:nvPr/>
        </p:nvCxnSpPr>
        <p:spPr bwMode="auto">
          <a:xfrm rot="5400000" flipH="1">
            <a:off x="3864074" y="3875734"/>
            <a:ext cx="7860" cy="3622002"/>
          </a:xfrm>
          <a:prstGeom prst="bentConnector3">
            <a:avLst>
              <a:gd name="adj1" fmla="val -2908397"/>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02" name="カギ線コネクタ 35">
            <a:extLst>
              <a:ext uri="{FF2B5EF4-FFF2-40B4-BE49-F238E27FC236}">
                <a16:creationId xmlns:a16="http://schemas.microsoft.com/office/drawing/2014/main" id="{64800B5A-4AE1-4B08-BFE2-DF366C7F2370}"/>
              </a:ext>
            </a:extLst>
          </p:cNvPr>
          <p:cNvCxnSpPr>
            <a:stCxn id="67" idx="4"/>
            <a:endCxn id="49" idx="1"/>
          </p:cNvCxnSpPr>
          <p:nvPr/>
        </p:nvCxnSpPr>
        <p:spPr bwMode="auto">
          <a:xfrm flipV="1">
            <a:off x="2291010" y="3837600"/>
            <a:ext cx="627740" cy="1669404"/>
          </a:xfrm>
          <a:prstGeom prst="bentConnector3">
            <a:avLst>
              <a:gd name="adj1" fmla="val 50000"/>
            </a:avLst>
          </a:prstGeom>
          <a:solidFill>
            <a:srgbClr val="00B8FF"/>
          </a:solidFill>
          <a:ln w="19050" cap="flat" cmpd="sng" algn="ctr">
            <a:solidFill>
              <a:schemeClr val="tx1"/>
            </a:solidFill>
            <a:prstDash val="solid"/>
            <a:round/>
            <a:headEnd type="none" w="med" len="med"/>
            <a:tailEnd type="arrow"/>
          </a:ln>
          <a:effectLst/>
        </p:spPr>
      </p:cxnSp>
      <p:cxnSp>
        <p:nvCxnSpPr>
          <p:cNvPr id="103" name="カギ線コネクタ 36">
            <a:extLst>
              <a:ext uri="{FF2B5EF4-FFF2-40B4-BE49-F238E27FC236}">
                <a16:creationId xmlns:a16="http://schemas.microsoft.com/office/drawing/2014/main" id="{AB657298-237B-4871-ADE9-0A1F9580181E}"/>
              </a:ext>
            </a:extLst>
          </p:cNvPr>
          <p:cNvCxnSpPr>
            <a:stCxn id="67" idx="4"/>
            <a:endCxn id="50" idx="1"/>
          </p:cNvCxnSpPr>
          <p:nvPr/>
        </p:nvCxnSpPr>
        <p:spPr bwMode="auto">
          <a:xfrm flipV="1">
            <a:off x="2291010" y="4647690"/>
            <a:ext cx="627740" cy="859314"/>
          </a:xfrm>
          <a:prstGeom prst="bentConnector3">
            <a:avLst>
              <a:gd name="adj1" fmla="val 50000"/>
            </a:avLst>
          </a:prstGeom>
          <a:solidFill>
            <a:srgbClr val="00B8FF"/>
          </a:solidFill>
          <a:ln w="19050" cap="flat" cmpd="sng" algn="ctr">
            <a:solidFill>
              <a:schemeClr val="tx1"/>
            </a:solidFill>
            <a:prstDash val="solid"/>
            <a:round/>
            <a:headEnd type="none" w="med" len="med"/>
            <a:tailEnd type="arrow"/>
          </a:ln>
          <a:effectLst/>
        </p:spPr>
      </p:cxnSp>
      <p:sp>
        <p:nvSpPr>
          <p:cNvPr id="107" name="吹き出し: 線 106">
            <a:extLst>
              <a:ext uri="{FF2B5EF4-FFF2-40B4-BE49-F238E27FC236}">
                <a16:creationId xmlns:a16="http://schemas.microsoft.com/office/drawing/2014/main" id="{709AC407-4455-411E-9165-C998FF11F7F9}"/>
              </a:ext>
            </a:extLst>
          </p:cNvPr>
          <p:cNvSpPr/>
          <p:nvPr/>
        </p:nvSpPr>
        <p:spPr>
          <a:xfrm flipH="1">
            <a:off x="869683" y="3314972"/>
            <a:ext cx="989703" cy="351603"/>
          </a:xfrm>
          <a:prstGeom prst="borderCallout1">
            <a:avLst>
              <a:gd name="adj1" fmla="val 18750"/>
              <a:gd name="adj2" fmla="val -8333"/>
              <a:gd name="adj3" fmla="val -79278"/>
              <a:gd name="adj4" fmla="val -25747"/>
            </a:avLst>
          </a:prstGeom>
          <a:solidFill>
            <a:srgbClr val="558ED5">
              <a:alpha val="89020"/>
            </a:srgbClr>
          </a:solidFill>
          <a:ln>
            <a:solidFill>
              <a:srgbClr val="0070C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・過去データを流用し作成を効率化</a:t>
            </a:r>
          </a:p>
        </p:txBody>
      </p:sp>
      <p:sp>
        <p:nvSpPr>
          <p:cNvPr id="108" name="吹き出し: 線 107">
            <a:extLst>
              <a:ext uri="{FF2B5EF4-FFF2-40B4-BE49-F238E27FC236}">
                <a16:creationId xmlns:a16="http://schemas.microsoft.com/office/drawing/2014/main" id="{FDADC287-BFE6-4FB5-AF2E-E81963514028}"/>
              </a:ext>
            </a:extLst>
          </p:cNvPr>
          <p:cNvSpPr/>
          <p:nvPr/>
        </p:nvSpPr>
        <p:spPr>
          <a:xfrm flipH="1">
            <a:off x="3756793" y="5055045"/>
            <a:ext cx="1404718" cy="351603"/>
          </a:xfrm>
          <a:prstGeom prst="borderCallout1">
            <a:avLst>
              <a:gd name="adj1" fmla="val 18750"/>
              <a:gd name="adj2" fmla="val -8333"/>
              <a:gd name="adj3" fmla="val 157310"/>
              <a:gd name="adj4" fmla="val -17071"/>
            </a:avLst>
          </a:prstGeom>
          <a:solidFill>
            <a:srgbClr val="558ED5">
              <a:alpha val="89020"/>
            </a:srgbClr>
          </a:solidFill>
          <a:ln>
            <a:solidFill>
              <a:srgbClr val="0070C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・テスト仕様書のシステム</a:t>
            </a:r>
          </a:p>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　化された育成が可能</a:t>
            </a:r>
          </a:p>
        </p:txBody>
      </p:sp>
      <p:sp>
        <p:nvSpPr>
          <p:cNvPr id="109" name="吹き出し: 線 108">
            <a:extLst>
              <a:ext uri="{FF2B5EF4-FFF2-40B4-BE49-F238E27FC236}">
                <a16:creationId xmlns:a16="http://schemas.microsoft.com/office/drawing/2014/main" id="{3A47CB25-C1A1-4AB1-B47D-6C2C2B8B29BB}"/>
              </a:ext>
            </a:extLst>
          </p:cNvPr>
          <p:cNvSpPr/>
          <p:nvPr/>
        </p:nvSpPr>
        <p:spPr>
          <a:xfrm flipH="1">
            <a:off x="2766076" y="2440740"/>
            <a:ext cx="1361176" cy="351603"/>
          </a:xfrm>
          <a:prstGeom prst="borderCallout1">
            <a:avLst>
              <a:gd name="adj1" fmla="val 18750"/>
              <a:gd name="adj2" fmla="val -8333"/>
              <a:gd name="adj3" fmla="val 187"/>
              <a:gd name="adj4" fmla="val -17523"/>
            </a:avLst>
          </a:prstGeom>
          <a:solidFill>
            <a:srgbClr val="558ED5">
              <a:alpha val="89020"/>
            </a:srgbClr>
          </a:solidFill>
          <a:ln>
            <a:solidFill>
              <a:srgbClr val="0070C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b="1" kern="0" dirty="0">
                <a:solidFill>
                  <a:schemeClr val="bg1"/>
                </a:solidFill>
                <a:latin typeface="メイリオ" panose="020B0604030504040204" pitchFamily="50" charset="-128"/>
                <a:ea typeface="メイリオ" panose="020B0604030504040204" pitchFamily="50" charset="-128"/>
              </a:rPr>
              <a:t>・集計作業不要</a:t>
            </a:r>
            <a:endParaRPr lang="en-US" altLang="ja-JP" sz="800" b="1" kern="0" dirty="0">
              <a:solidFill>
                <a:schemeClr val="bg1"/>
              </a:solidFill>
              <a:latin typeface="メイリオ" panose="020B0604030504040204" pitchFamily="50" charset="-128"/>
              <a:ea typeface="メイリオ" panose="020B0604030504040204" pitchFamily="50" charset="-128"/>
            </a:endParaRPr>
          </a:p>
          <a:p>
            <a:pPr defTabSz="449263" eaLnBrk="0" fontAlgn="base" hangingPunct="0">
              <a:buClr>
                <a:srgbClr val="000000"/>
              </a:buClr>
              <a:buSzPct val="100000"/>
              <a:buFont typeface="Times New Roman" pitchFamily="18" charset="0"/>
            </a:pPr>
            <a:r>
              <a:rPr lang="ja-JP" altLang="en-US" sz="800" b="1" kern="0" dirty="0">
                <a:solidFill>
                  <a:schemeClr val="bg1"/>
                </a:solidFill>
                <a:latin typeface="メイリオ" panose="020B0604030504040204" pitchFamily="50" charset="-128"/>
                <a:ea typeface="メイリオ" panose="020B0604030504040204" pitchFamily="50" charset="-128"/>
              </a:rPr>
              <a:t>・いつでも進捗確認可能</a:t>
            </a:r>
          </a:p>
        </p:txBody>
      </p:sp>
      <p:sp>
        <p:nvSpPr>
          <p:cNvPr id="110" name="吹き出し: 線 109">
            <a:extLst>
              <a:ext uri="{FF2B5EF4-FFF2-40B4-BE49-F238E27FC236}">
                <a16:creationId xmlns:a16="http://schemas.microsoft.com/office/drawing/2014/main" id="{D83F0362-0B28-4F4C-BF3C-796776B8C562}"/>
              </a:ext>
            </a:extLst>
          </p:cNvPr>
          <p:cNvSpPr/>
          <p:nvPr/>
        </p:nvSpPr>
        <p:spPr>
          <a:xfrm>
            <a:off x="6902288" y="2715829"/>
            <a:ext cx="1388952" cy="653582"/>
          </a:xfrm>
          <a:prstGeom prst="borderCallout1">
            <a:avLst>
              <a:gd name="adj1" fmla="val 18750"/>
              <a:gd name="adj2" fmla="val -8333"/>
              <a:gd name="adj3" fmla="val -41590"/>
              <a:gd name="adj4" fmla="val -18462"/>
            </a:avLst>
          </a:prstGeom>
          <a:solidFill>
            <a:srgbClr val="558ED5">
              <a:alpha val="89020"/>
            </a:srgbClr>
          </a:solidFill>
          <a:ln>
            <a:solidFill>
              <a:srgbClr val="0070C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・テスト実行結果を考慮</a:t>
            </a:r>
            <a:endParaRPr lang="en-US" altLang="ja-JP" sz="800" kern="0" dirty="0">
              <a:solidFill>
                <a:schemeClr val="bg1"/>
              </a:solidFill>
              <a:latin typeface="メイリオ" panose="020B0604030504040204" pitchFamily="50" charset="-128"/>
              <a:ea typeface="メイリオ" panose="020B0604030504040204" pitchFamily="50" charset="-128"/>
            </a:endParaRPr>
          </a:p>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した、障害分析が可能</a:t>
            </a:r>
          </a:p>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・プロジェクト状況の可視化が可能</a:t>
            </a:r>
          </a:p>
        </p:txBody>
      </p:sp>
      <p:sp>
        <p:nvSpPr>
          <p:cNvPr id="111" name="吹き出し: 線 110">
            <a:extLst>
              <a:ext uri="{FF2B5EF4-FFF2-40B4-BE49-F238E27FC236}">
                <a16:creationId xmlns:a16="http://schemas.microsoft.com/office/drawing/2014/main" id="{92CB19A2-CC92-4028-8679-1224FFDCF17E}"/>
              </a:ext>
            </a:extLst>
          </p:cNvPr>
          <p:cNvSpPr/>
          <p:nvPr/>
        </p:nvSpPr>
        <p:spPr>
          <a:xfrm>
            <a:off x="3523265" y="3398096"/>
            <a:ext cx="1116401" cy="351603"/>
          </a:xfrm>
          <a:prstGeom prst="borderCallout1">
            <a:avLst>
              <a:gd name="adj1" fmla="val 18750"/>
              <a:gd name="adj2" fmla="val -8333"/>
              <a:gd name="adj3" fmla="val 70621"/>
              <a:gd name="adj4" fmla="val -17846"/>
            </a:avLst>
          </a:prstGeom>
          <a:solidFill>
            <a:srgbClr val="558ED5">
              <a:alpha val="89020"/>
            </a:srgbClr>
          </a:solidFill>
          <a:ln>
            <a:solidFill>
              <a:srgbClr val="0070C0"/>
            </a:solidFill>
          </a:ln>
        </p:spPr>
        <p:txBody>
          <a:bodyPr vert="horz" wrap="square" lIns="72000" tIns="72000" rIns="72000" bIns="72000" numCol="1" anchor="ctr" anchorCtr="0" compatLnSpc="1">
            <a:prstTxWarp prst="textNoShape">
              <a:avLst/>
            </a:prstTxWarp>
          </a:bodyPr>
          <a:lstStyle/>
          <a:p>
            <a:pPr defTabSz="449263" eaLnBrk="0" fontAlgn="base" hangingPunct="0">
              <a:buClr>
                <a:srgbClr val="000000"/>
              </a:buClr>
              <a:buSzPct val="100000"/>
              <a:buFont typeface="Times New Roman" pitchFamily="18" charset="0"/>
            </a:pPr>
            <a:r>
              <a:rPr lang="ja-JP" altLang="en-US" sz="800" kern="0" dirty="0">
                <a:solidFill>
                  <a:schemeClr val="bg1"/>
                </a:solidFill>
                <a:latin typeface="メイリオ" panose="020B0604030504040204" pitchFamily="50" charset="-128"/>
                <a:ea typeface="メイリオ" panose="020B0604030504040204" pitchFamily="50" charset="-128"/>
              </a:rPr>
              <a:t>・効率的に実施、個別の報告作業は不要</a:t>
            </a:r>
          </a:p>
        </p:txBody>
      </p:sp>
      <p:sp>
        <p:nvSpPr>
          <p:cNvPr id="32" name="正方形/長方形 31">
            <a:extLst>
              <a:ext uri="{FF2B5EF4-FFF2-40B4-BE49-F238E27FC236}">
                <a16:creationId xmlns:a16="http://schemas.microsoft.com/office/drawing/2014/main" id="{ACB8F6F8-1DD8-4597-9642-AEB5694528F2}"/>
              </a:ext>
            </a:extLst>
          </p:cNvPr>
          <p:cNvSpPr/>
          <p:nvPr/>
        </p:nvSpPr>
        <p:spPr>
          <a:xfrm flipH="1">
            <a:off x="639139" y="1412776"/>
            <a:ext cx="4392488" cy="26835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050" u="sng" dirty="0">
                <a:solidFill>
                  <a:schemeClr val="tx1"/>
                </a:solidFill>
                <a:latin typeface="メイリオ"/>
                <a:ea typeface="メイリオ"/>
              </a:rPr>
              <a:t>CAT</a:t>
            </a:r>
            <a:r>
              <a:rPr lang="ja-JP" altLang="en-US" sz="1050" u="sng" dirty="0">
                <a:solidFill>
                  <a:schemeClr val="tx1"/>
                </a:solidFill>
                <a:latin typeface="メイリオ"/>
                <a:ea typeface="メイリオ"/>
              </a:rPr>
              <a:t>を導入した場合の業務フロー例と改善ポイント</a:t>
            </a:r>
            <a:endParaRPr lang="en-US" altLang="ja-JP" sz="1050" u="sng" dirty="0">
              <a:solidFill>
                <a:schemeClr val="tx1"/>
              </a:solidFill>
              <a:latin typeface="メイリオ"/>
              <a:ea typeface="メイリオ"/>
            </a:endParaRPr>
          </a:p>
        </p:txBody>
      </p:sp>
    </p:spTree>
    <p:extLst>
      <p:ext uri="{BB962C8B-B14F-4D97-AF65-F5344CB8AC3E}">
        <p14:creationId xmlns:p14="http://schemas.microsoft.com/office/powerpoint/2010/main" val="65704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385E4AB-7727-435B-8D78-966C33AF4D19}"/>
              </a:ext>
            </a:extLst>
          </p:cNvPr>
          <p:cNvSpPr>
            <a:spLocks noGrp="1"/>
          </p:cNvSpPr>
          <p:nvPr>
            <p:ph type="title"/>
          </p:nvPr>
        </p:nvSpPr>
        <p:spPr>
          <a:xfrm>
            <a:off x="431540" y="548680"/>
            <a:ext cx="8280920" cy="460375"/>
          </a:xfrm>
        </p:spPr>
        <p:txBody>
          <a:bodyPr/>
          <a:lstStyle/>
          <a:p>
            <a:pPr algn="l"/>
            <a:r>
              <a:rPr kumimoji="1" lang="en-US" altLang="ja-JP" dirty="0">
                <a:latin typeface="メイリオ" panose="020B0604030504040204" pitchFamily="50" charset="-128"/>
                <a:ea typeface="メイリオ" panose="020B0604030504040204" pitchFamily="50" charset="-128"/>
              </a:rPr>
              <a:t>Excel</a:t>
            </a:r>
            <a:r>
              <a:rPr kumimoji="1" lang="ja-JP" altLang="en-US" dirty="0">
                <a:latin typeface="メイリオ" panose="020B0604030504040204" pitchFamily="50" charset="-128"/>
                <a:ea typeface="メイリオ" panose="020B0604030504040204" pitchFamily="50" charset="-128"/>
              </a:rPr>
              <a:t>運用における各メンバーの一般的な課題とあるべき姿</a:t>
            </a:r>
          </a:p>
        </p:txBody>
      </p:sp>
      <p:graphicFrame>
        <p:nvGraphicFramePr>
          <p:cNvPr id="2" name="表 1">
            <a:extLst>
              <a:ext uri="{FF2B5EF4-FFF2-40B4-BE49-F238E27FC236}">
                <a16:creationId xmlns:a16="http://schemas.microsoft.com/office/drawing/2014/main" id="{8240C5A7-A5D0-436A-A199-9F72FA09A408}"/>
              </a:ext>
            </a:extLst>
          </p:cNvPr>
          <p:cNvGraphicFramePr>
            <a:graphicFrameLocks noGrp="1"/>
          </p:cNvGraphicFramePr>
          <p:nvPr>
            <p:extLst>
              <p:ext uri="{D42A27DB-BD31-4B8C-83A1-F6EECF244321}">
                <p14:modId xmlns:p14="http://schemas.microsoft.com/office/powerpoint/2010/main" val="2323638027"/>
              </p:ext>
            </p:extLst>
          </p:nvPr>
        </p:nvGraphicFramePr>
        <p:xfrm>
          <a:off x="827584" y="1700808"/>
          <a:ext cx="7416825" cy="3961146"/>
        </p:xfrm>
        <a:graphic>
          <a:graphicData uri="http://schemas.openxmlformats.org/drawingml/2006/table">
            <a:tbl>
              <a:tblPr firstRow="1" bandRow="1">
                <a:tableStyleId>{2D5ABB26-0587-4C30-8999-92F81FD0307C}</a:tableStyleId>
              </a:tblPr>
              <a:tblGrid>
                <a:gridCol w="915391">
                  <a:extLst>
                    <a:ext uri="{9D8B030D-6E8A-4147-A177-3AD203B41FA5}">
                      <a16:colId xmlns:a16="http://schemas.microsoft.com/office/drawing/2014/main" val="2639493259"/>
                    </a:ext>
                  </a:extLst>
                </a:gridCol>
                <a:gridCol w="2973041">
                  <a:extLst>
                    <a:ext uri="{9D8B030D-6E8A-4147-A177-3AD203B41FA5}">
                      <a16:colId xmlns:a16="http://schemas.microsoft.com/office/drawing/2014/main" val="921718291"/>
                    </a:ext>
                  </a:extLst>
                </a:gridCol>
                <a:gridCol w="3528393">
                  <a:extLst>
                    <a:ext uri="{9D8B030D-6E8A-4147-A177-3AD203B41FA5}">
                      <a16:colId xmlns:a16="http://schemas.microsoft.com/office/drawing/2014/main" val="2982124007"/>
                    </a:ext>
                  </a:extLst>
                </a:gridCol>
              </a:tblGrid>
              <a:tr h="450870">
                <a:tc>
                  <a:txBody>
                    <a:bodyPr/>
                    <a:lstStyle/>
                    <a:p>
                      <a:pPr algn="ctr"/>
                      <a:r>
                        <a:rPr kumimoji="1" lang="ja-JP" altLang="en-US" sz="1050" u="sng" dirty="0">
                          <a:latin typeface="メイリオ" panose="020B0604030504040204" pitchFamily="50" charset="-128"/>
                          <a:ea typeface="メイリオ" panose="020B0604030504040204" pitchFamily="50" charset="-128"/>
                        </a:rPr>
                        <a:t>メンバーのロール</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050" u="sng" dirty="0">
                          <a:latin typeface="メイリオ" panose="020B0604030504040204" pitchFamily="50" charset="-128"/>
                          <a:ea typeface="メイリオ" panose="020B0604030504040204" pitchFamily="50" charset="-128"/>
                        </a:rPr>
                        <a:t>現状の課題</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050" u="sng" dirty="0">
                          <a:latin typeface="メイリオ" panose="020B0604030504040204" pitchFamily="50" charset="-128"/>
                          <a:ea typeface="メイリオ" panose="020B0604030504040204" pitchFamily="50" charset="-128"/>
                        </a:rPr>
                        <a:t>あるべき姿</a:t>
                      </a:r>
                      <a:r>
                        <a:rPr kumimoji="1" lang="en-US" altLang="ja-JP" sz="1050" u="sng" dirty="0">
                          <a:latin typeface="メイリオ" panose="020B0604030504040204" pitchFamily="50" charset="-128"/>
                          <a:ea typeface="メイリオ" panose="020B0604030504040204" pitchFamily="50" charset="-128"/>
                        </a:rPr>
                        <a:t>(CAT</a:t>
                      </a:r>
                      <a:r>
                        <a:rPr kumimoji="1" lang="ja-JP" altLang="en-US" sz="1050" u="sng" dirty="0">
                          <a:latin typeface="メイリオ" panose="020B0604030504040204" pitchFamily="50" charset="-128"/>
                          <a:ea typeface="メイリオ" panose="020B0604030504040204" pitchFamily="50" charset="-128"/>
                        </a:rPr>
                        <a:t>で運用した場合</a:t>
                      </a:r>
                      <a:r>
                        <a:rPr kumimoji="1" lang="en-US" altLang="ja-JP" sz="1050" u="sng" dirty="0">
                          <a:latin typeface="メイリオ" panose="020B0604030504040204" pitchFamily="50" charset="-128"/>
                          <a:ea typeface="メイリオ" panose="020B0604030504040204" pitchFamily="50" charset="-128"/>
                        </a:rPr>
                        <a:t>)</a:t>
                      </a:r>
                      <a:endParaRPr kumimoji="1" lang="ja-JP" altLang="en-US" sz="1050" u="sng"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3723216"/>
                  </a:ext>
                </a:extLst>
              </a:tr>
              <a:tr h="1277322">
                <a:tc>
                  <a:txBody>
                    <a:bodyPr/>
                    <a:lstStyle/>
                    <a:p>
                      <a:pPr algn="ctr"/>
                      <a:r>
                        <a:rPr kumimoji="1" lang="ja-JP" altLang="en-US" sz="1100" dirty="0">
                          <a:latin typeface="メイリオ" panose="020B0604030504040204" pitchFamily="50" charset="-128"/>
                          <a:ea typeface="メイリオ" panose="020B0604030504040204" pitchFamily="50" charset="-128"/>
                        </a:rPr>
                        <a:t>マネージャ</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000" b="1" dirty="0">
                          <a:solidFill>
                            <a:srgbClr val="FF0000"/>
                          </a:solidFill>
                          <a:latin typeface="メイリオ" panose="020B0604030504040204" pitchFamily="50" charset="-128"/>
                          <a:ea typeface="メイリオ" panose="020B0604030504040204" pitchFamily="50" charset="-128"/>
                        </a:rPr>
                        <a:t>・無駄な集計時間に追われる</a:t>
                      </a:r>
                      <a:r>
                        <a:rPr kumimoji="1" lang="en-US" altLang="ja-JP" sz="1000" b="1" dirty="0">
                          <a:solidFill>
                            <a:srgbClr val="FF0000"/>
                          </a:solidFill>
                          <a:latin typeface="メイリオ" panose="020B0604030504040204" pitchFamily="50" charset="-128"/>
                          <a:ea typeface="メイリオ" panose="020B0604030504040204" pitchFamily="50" charset="-128"/>
                        </a:rPr>
                        <a:t>(1</a:t>
                      </a:r>
                      <a:r>
                        <a:rPr kumimoji="1" lang="ja-JP" altLang="en-US" sz="1000" b="1" dirty="0">
                          <a:solidFill>
                            <a:srgbClr val="FF0000"/>
                          </a:solidFill>
                          <a:latin typeface="メイリオ" panose="020B0604030504040204" pitchFamily="50" charset="-128"/>
                          <a:ea typeface="メイリオ" panose="020B0604030504040204" pitchFamily="50" charset="-128"/>
                        </a:rPr>
                        <a:t>時間以上</a:t>
                      </a:r>
                      <a:r>
                        <a:rPr kumimoji="1" lang="en-US" altLang="ja-JP" sz="1000" b="1" dirty="0">
                          <a:solidFill>
                            <a:srgbClr val="FF0000"/>
                          </a:solidFill>
                          <a:latin typeface="メイリオ" panose="020B0604030504040204" pitchFamily="50" charset="-128"/>
                          <a:ea typeface="メイリオ" panose="020B0604030504040204" pitchFamily="50" charset="-128"/>
                        </a:rPr>
                        <a:t>) </a:t>
                      </a:r>
                    </a:p>
                    <a:p>
                      <a:r>
                        <a:rPr kumimoji="1" lang="ja-JP" altLang="en-US" sz="1000" b="1" dirty="0">
                          <a:solidFill>
                            <a:srgbClr val="FF0000"/>
                          </a:solidFill>
                          <a:latin typeface="メイリオ" panose="020B0604030504040204" pitchFamily="50" charset="-128"/>
                          <a:ea typeface="メイリオ" panose="020B0604030504040204" pitchFamily="50" charset="-128"/>
                        </a:rPr>
                        <a:t>・課題抽出と対応が遅れる</a:t>
                      </a:r>
                      <a:endParaRPr kumimoji="1" lang="en-US" altLang="ja-JP" sz="1000" b="1" dirty="0">
                        <a:solidFill>
                          <a:srgbClr val="FF0000"/>
                        </a:solidFill>
                        <a:latin typeface="メイリオ" panose="020B0604030504040204" pitchFamily="50" charset="-128"/>
                        <a:ea typeface="メイリオ" panose="020B0604030504040204" pitchFamily="50" charset="-128"/>
                      </a:endParaRPr>
                    </a:p>
                    <a:p>
                      <a:r>
                        <a:rPr kumimoji="1" lang="ja-JP" altLang="en-US" sz="1000" b="1" dirty="0">
                          <a:solidFill>
                            <a:srgbClr val="FF0000"/>
                          </a:solidFill>
                          <a:latin typeface="メイリオ" panose="020B0604030504040204" pitchFamily="50" charset="-128"/>
                          <a:ea typeface="メイリオ" panose="020B0604030504040204" pitchFamily="50" charset="-128"/>
                        </a:rPr>
                        <a:t>・報告された進捗の信憑性確認が必要</a:t>
                      </a:r>
                      <a:endParaRPr kumimoji="1" lang="en-US" altLang="ja-JP" sz="1000" b="1" dirty="0">
                        <a:solidFill>
                          <a:srgbClr val="FF0000"/>
                        </a:solidFill>
                        <a:latin typeface="メイリオ" panose="020B0604030504040204" pitchFamily="50" charset="-128"/>
                        <a:ea typeface="メイリオ" panose="020B0604030504040204" pitchFamily="50" charset="-128"/>
                      </a:endParaRPr>
                    </a:p>
                    <a:p>
                      <a:r>
                        <a:rPr kumimoji="1" lang="ja-JP" altLang="en-US" sz="1000" b="1" dirty="0">
                          <a:latin typeface="メイリオ" panose="020B0604030504040204" pitchFamily="50" charset="-128"/>
                          <a:ea typeface="メイリオ" panose="020B0604030504040204" pitchFamily="50" charset="-128"/>
                        </a:rPr>
                        <a:t>・リリース時の品質は勘が頼り</a:t>
                      </a:r>
                      <a:endParaRPr kumimoji="1" lang="en-US" altLang="ja-JP" sz="1000" b="1" dirty="0">
                        <a:latin typeface="メイリオ" panose="020B0604030504040204" pitchFamily="50" charset="-128"/>
                        <a:ea typeface="メイリオ" panose="020B0604030504040204" pitchFamily="50" charset="-128"/>
                      </a:endParaRPr>
                    </a:p>
                    <a:p>
                      <a:r>
                        <a:rPr kumimoji="1" lang="ja-JP" altLang="en-US" sz="1000" b="1" dirty="0">
                          <a:latin typeface="メイリオ" panose="020B0604030504040204" pitchFamily="50" charset="-128"/>
                          <a:ea typeface="メイリオ" panose="020B0604030504040204" pitchFamily="50" charset="-128"/>
                        </a:rPr>
                        <a:t>・次期</a:t>
                      </a:r>
                      <a:r>
                        <a:rPr kumimoji="1" lang="en-US" altLang="ja-JP" sz="1000" b="1" dirty="0" err="1">
                          <a:latin typeface="メイリオ" panose="020B0604030504040204" pitchFamily="50" charset="-128"/>
                          <a:ea typeface="メイリオ" panose="020B0604030504040204" pitchFamily="50" charset="-128"/>
                        </a:rPr>
                        <a:t>PRJ</a:t>
                      </a:r>
                      <a:r>
                        <a:rPr kumimoji="1" lang="ja-JP" altLang="en-US" sz="1000" b="1" dirty="0">
                          <a:latin typeface="メイリオ" panose="020B0604030504040204" pitchFamily="50" charset="-128"/>
                          <a:ea typeface="メイリオ" panose="020B0604030504040204" pitchFamily="50" charset="-128"/>
                        </a:rPr>
                        <a:t>の計画時、一から計画し直し</a:t>
                      </a:r>
                      <a:endParaRPr kumimoji="1" lang="en-US" altLang="ja-JP" sz="1000" b="1" dirty="0">
                        <a:latin typeface="メイリオ" panose="020B0604030504040204" pitchFamily="50" charset="-128"/>
                        <a:ea typeface="メイリオ" panose="020B0604030504040204" pitchFamily="50" charset="-128"/>
                      </a:endParaRPr>
                    </a:p>
                    <a:p>
                      <a:r>
                        <a:rPr kumimoji="1" lang="ja-JP" altLang="en-US" sz="1000" b="1" dirty="0">
                          <a:latin typeface="メイリオ" panose="020B0604030504040204" pitchFamily="50" charset="-128"/>
                          <a:ea typeface="メイリオ" panose="020B0604030504040204" pitchFamily="50" charset="-128"/>
                        </a:rPr>
                        <a:t>・当日分</a:t>
                      </a:r>
                      <a:r>
                        <a:rPr kumimoji="1" lang="en-US" altLang="ja-JP" sz="1000" b="1" dirty="0">
                          <a:latin typeface="メイリオ" panose="020B0604030504040204" pitchFamily="50" charset="-128"/>
                          <a:ea typeface="メイリオ" panose="020B0604030504040204" pitchFamily="50" charset="-128"/>
                        </a:rPr>
                        <a:t>NG</a:t>
                      </a:r>
                      <a:r>
                        <a:rPr kumimoji="1" lang="ja-JP" altLang="en-US" sz="1000" b="1" dirty="0">
                          <a:latin typeface="メイリオ" panose="020B0604030504040204" pitchFamily="50" charset="-128"/>
                          <a:ea typeface="メイリオ" panose="020B0604030504040204" pitchFamily="50" charset="-128"/>
                        </a:rPr>
                        <a:t>の範囲を検索できず、明日以降の実行可能ケースの判断に時間がかかる</a:t>
                      </a:r>
                      <a:endParaRPr kumimoji="1" lang="en-US" altLang="ja-JP" sz="1000" b="1" dirty="0">
                        <a:latin typeface="メイリオ" panose="020B0604030504040204" pitchFamily="50" charset="-128"/>
                        <a:ea typeface="メイリオ" panose="020B0604030504040204" pitchFamily="50" charset="-128"/>
                      </a:endParaRPr>
                    </a:p>
                    <a:p>
                      <a:r>
                        <a:rPr kumimoji="1" lang="ja-JP" altLang="en-US" sz="1000" b="1" dirty="0">
                          <a:latin typeface="メイリオ" panose="020B0604030504040204" pitchFamily="50" charset="-128"/>
                          <a:ea typeface="メイリオ" panose="020B0604030504040204" pitchFamily="50" charset="-128"/>
                        </a:rPr>
                        <a:t>・発生した再テスト分の分量を把握できない</a:t>
                      </a:r>
                      <a:endParaRPr kumimoji="1" lang="en-US" altLang="ja-JP" sz="1000" b="1"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1000" b="1" dirty="0">
                          <a:solidFill>
                            <a:srgbClr val="00B0F0"/>
                          </a:solidFill>
                          <a:latin typeface="メイリオ" panose="020B0604030504040204" pitchFamily="50" charset="-128"/>
                          <a:ea typeface="メイリオ" panose="020B0604030504040204" pitchFamily="50" charset="-128"/>
                        </a:rPr>
                        <a:t>・集計作業は不要、課題抽出と対策立案に注力</a:t>
                      </a:r>
                      <a:endParaRPr kumimoji="1" lang="en-US" altLang="ja-JP" sz="1000" b="1" dirty="0">
                        <a:solidFill>
                          <a:srgbClr val="00B0F0"/>
                        </a:solidFill>
                        <a:latin typeface="メイリオ" panose="020B0604030504040204" pitchFamily="50" charset="-128"/>
                        <a:ea typeface="メイリオ" panose="020B0604030504040204" pitchFamily="50" charset="-128"/>
                      </a:endParaRPr>
                    </a:p>
                    <a:p>
                      <a:r>
                        <a:rPr kumimoji="1" lang="ja-JP" altLang="en-US" sz="1000" b="1" dirty="0">
                          <a:solidFill>
                            <a:srgbClr val="00B0F0"/>
                          </a:solidFill>
                          <a:latin typeface="メイリオ" panose="020B0604030504040204" pitchFamily="50" charset="-128"/>
                          <a:ea typeface="メイリオ" panose="020B0604030504040204" pitchFamily="50" charset="-128"/>
                        </a:rPr>
                        <a:t>・発生した課題をすぐに検知し、早期に軌道修正</a:t>
                      </a:r>
                      <a:endParaRPr kumimoji="1" lang="en-US" altLang="ja-JP" sz="1000" b="1" dirty="0">
                        <a:solidFill>
                          <a:srgbClr val="00B0F0"/>
                        </a:solidFill>
                        <a:latin typeface="メイリオ" panose="020B0604030504040204" pitchFamily="50" charset="-128"/>
                        <a:ea typeface="メイリオ" panose="020B0604030504040204" pitchFamily="50" charset="-128"/>
                      </a:endParaRPr>
                    </a:p>
                    <a:p>
                      <a:r>
                        <a:rPr kumimoji="1" lang="ja-JP" altLang="en-US" sz="1000" b="1" dirty="0">
                          <a:solidFill>
                            <a:srgbClr val="00B0F0"/>
                          </a:solidFill>
                          <a:latin typeface="メイリオ" panose="020B0604030504040204" pitchFamily="50" charset="-128"/>
                          <a:ea typeface="メイリオ" panose="020B0604030504040204" pitchFamily="50" charset="-128"/>
                        </a:rPr>
                        <a:t>・正確な進捗データを全メンバーで共有</a:t>
                      </a:r>
                      <a:endParaRPr kumimoji="1" lang="en-US" altLang="ja-JP" sz="1000" b="1" dirty="0">
                        <a:solidFill>
                          <a:srgbClr val="00B0F0"/>
                        </a:solidFill>
                        <a:latin typeface="メイリオ" panose="020B0604030504040204" pitchFamily="50" charset="-128"/>
                        <a:ea typeface="メイリオ" panose="020B0604030504040204" pitchFamily="50" charset="-128"/>
                      </a:endParaRPr>
                    </a:p>
                    <a:p>
                      <a:r>
                        <a:rPr kumimoji="1" lang="ja-JP" altLang="en-US" sz="1000" b="1" dirty="0">
                          <a:latin typeface="メイリオ" panose="020B0604030504040204" pitchFamily="50" charset="-128"/>
                          <a:ea typeface="メイリオ" panose="020B0604030504040204" pitchFamily="50" charset="-128"/>
                        </a:rPr>
                        <a:t>・忖度無いデータから</a:t>
                      </a:r>
                      <a:r>
                        <a:rPr kumimoji="1" lang="ja-JP" altLang="en-US" sz="1000" b="1" kern="1200" dirty="0">
                          <a:solidFill>
                            <a:schemeClr val="tx1"/>
                          </a:solidFill>
                          <a:latin typeface="メイリオ" panose="020B0604030504040204" pitchFamily="50" charset="-128"/>
                          <a:ea typeface="メイリオ" panose="020B0604030504040204" pitchFamily="50" charset="-128"/>
                          <a:cs typeface="+mn-cs"/>
                        </a:rPr>
                        <a:t>品質を正しく</a:t>
                      </a:r>
                      <a:r>
                        <a:rPr kumimoji="1" lang="ja-JP" altLang="en-US" sz="1000" b="1" dirty="0">
                          <a:latin typeface="メイリオ" panose="020B0604030504040204" pitchFamily="50" charset="-128"/>
                          <a:ea typeface="メイリオ" panose="020B0604030504040204" pitchFamily="50" charset="-128"/>
                        </a:rPr>
                        <a:t>推測</a:t>
                      </a:r>
                      <a:endParaRPr kumimoji="1" lang="en-US" altLang="ja-JP" sz="1000" b="1" dirty="0">
                        <a:latin typeface="メイリオ" panose="020B0604030504040204" pitchFamily="50" charset="-128"/>
                        <a:ea typeface="メイリオ" panose="020B0604030504040204" pitchFamily="50" charset="-128"/>
                      </a:endParaRPr>
                    </a:p>
                    <a:p>
                      <a:r>
                        <a:rPr kumimoji="1" lang="ja-JP" altLang="en-US" sz="1000" b="1" dirty="0">
                          <a:latin typeface="メイリオ" panose="020B0604030504040204" pitchFamily="50" charset="-128"/>
                          <a:ea typeface="メイリオ" panose="020B0604030504040204" pitchFamily="50" charset="-128"/>
                        </a:rPr>
                        <a:t>・計画時に有用な過去の</a:t>
                      </a:r>
                      <a:r>
                        <a:rPr kumimoji="1" lang="en-US" altLang="ja-JP" sz="1000" b="1" dirty="0" err="1">
                          <a:latin typeface="メイリオ" panose="020B0604030504040204" pitchFamily="50" charset="-128"/>
                          <a:ea typeface="メイリオ" panose="020B0604030504040204" pitchFamily="50" charset="-128"/>
                        </a:rPr>
                        <a:t>PRJ</a:t>
                      </a:r>
                      <a:r>
                        <a:rPr kumimoji="1" lang="ja-JP" altLang="en-US" sz="1000" b="1" dirty="0">
                          <a:latin typeface="メイリオ" panose="020B0604030504040204" pitchFamily="50" charset="-128"/>
                          <a:ea typeface="メイリオ" panose="020B0604030504040204" pitchFamily="50" charset="-128"/>
                        </a:rPr>
                        <a:t>情報を蓄積</a:t>
                      </a:r>
                      <a:endParaRPr kumimoji="1" lang="en-US" altLang="ja-JP" sz="1000" b="1"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latin typeface="メイリオ" panose="020B0604030504040204" pitchFamily="50" charset="-128"/>
                          <a:ea typeface="メイリオ" panose="020B0604030504040204" pitchFamily="50" charset="-128"/>
                        </a:rPr>
                        <a:t>・当日分の</a:t>
                      </a:r>
                      <a:r>
                        <a:rPr kumimoji="1" lang="en-US" altLang="ja-JP" sz="1000" b="1" dirty="0">
                          <a:latin typeface="メイリオ" panose="020B0604030504040204" pitchFamily="50" charset="-128"/>
                          <a:ea typeface="メイリオ" panose="020B0604030504040204" pitchFamily="50" charset="-128"/>
                        </a:rPr>
                        <a:t>NG</a:t>
                      </a:r>
                      <a:r>
                        <a:rPr kumimoji="1" lang="ja-JP" altLang="en-US" sz="1000" b="1" dirty="0">
                          <a:latin typeface="メイリオ" panose="020B0604030504040204" pitchFamily="50" charset="-128"/>
                          <a:ea typeface="メイリオ" panose="020B0604030504040204" pitchFamily="50" charset="-128"/>
                        </a:rPr>
                        <a:t>ケースを検索、影響範囲を特定し素早く予定を修正</a:t>
                      </a:r>
                      <a:endParaRPr kumimoji="1" lang="en-US" altLang="ja-JP" sz="1000" b="1"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latin typeface="メイリオ" panose="020B0604030504040204" pitchFamily="50" charset="-128"/>
                          <a:ea typeface="メイリオ" panose="020B0604030504040204" pitchFamily="50" charset="-128"/>
                        </a:rPr>
                        <a:t>・再テスト分の分量、消化予定を管理</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718351"/>
                  </a:ext>
                </a:extLst>
              </a:tr>
              <a:tr h="866246">
                <a:tc>
                  <a:txBody>
                    <a:bodyPr/>
                    <a:lstStyle/>
                    <a:p>
                      <a:pPr algn="ctr"/>
                      <a:r>
                        <a:rPr kumimoji="1" lang="ja-JP" altLang="en-US" sz="1100" dirty="0">
                          <a:latin typeface="メイリオ" panose="020B0604030504040204" pitchFamily="50" charset="-128"/>
                          <a:ea typeface="メイリオ" panose="020B0604030504040204" pitchFamily="50" charset="-128"/>
                        </a:rPr>
                        <a:t>開発者</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000" dirty="0">
                          <a:latin typeface="メイリオ" panose="020B0604030504040204" pitchFamily="50" charset="-128"/>
                          <a:ea typeface="メイリオ" panose="020B0604030504040204" pitchFamily="50" charset="-128"/>
                        </a:rPr>
                        <a:t>・障害報告者により情報の粒度が違い、障害改修時の確認に時間がとられる</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・障害の修正に至った経緯の記録が残らない</a:t>
                      </a:r>
                      <a:endParaRPr kumimoji="1" lang="en-US" altLang="ja-JP" sz="10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1000" dirty="0">
                          <a:latin typeface="メイリオ" panose="020B0604030504040204" pitchFamily="50" charset="-128"/>
                          <a:ea typeface="メイリオ" panose="020B0604030504040204" pitchFamily="50" charset="-128"/>
                        </a:rPr>
                        <a:t>・障害から実施ケースへのリンクをたどり詳細な発生状況を手間なく確認可能</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・修正に至った経緯をログに記録しコミュニケーションミスを防止</a:t>
                      </a:r>
                      <a:endParaRPr kumimoji="1" lang="en-US" altLang="ja-JP" sz="10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0466496"/>
                  </a:ext>
                </a:extLst>
              </a:tr>
              <a:tr h="463114">
                <a:tc>
                  <a:txBody>
                    <a:bodyPr/>
                    <a:lstStyle/>
                    <a:p>
                      <a:pPr algn="ctr"/>
                      <a:r>
                        <a:rPr kumimoji="1" lang="ja-JP" altLang="en-US" sz="1100" dirty="0">
                          <a:latin typeface="メイリオ" panose="020B0604030504040204" pitchFamily="50" charset="-128"/>
                          <a:ea typeface="メイリオ" panose="020B0604030504040204" pitchFamily="50" charset="-128"/>
                        </a:rPr>
                        <a:t>テスト</a:t>
                      </a:r>
                      <a:endParaRPr kumimoji="1" lang="en-US" altLang="ja-JP" sz="1100" dirty="0">
                        <a:latin typeface="メイリオ" panose="020B0604030504040204" pitchFamily="50" charset="-128"/>
                        <a:ea typeface="メイリオ" panose="020B0604030504040204" pitchFamily="50" charset="-128"/>
                      </a:endParaRPr>
                    </a:p>
                    <a:p>
                      <a:pPr algn="ctr"/>
                      <a:r>
                        <a:rPr kumimoji="1" lang="ja-JP" altLang="en-US" sz="1100" dirty="0">
                          <a:latin typeface="メイリオ" panose="020B0604030504040204" pitchFamily="50" charset="-128"/>
                          <a:ea typeface="メイリオ" panose="020B0604030504040204" pitchFamily="50" charset="-128"/>
                        </a:rPr>
                        <a:t>設計者</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000" b="1" dirty="0">
                          <a:solidFill>
                            <a:srgbClr val="FF0000"/>
                          </a:solidFill>
                          <a:latin typeface="メイリオ" panose="020B0604030504040204" pitchFamily="50" charset="-128"/>
                          <a:ea typeface="メイリオ" panose="020B0604030504040204" pitchFamily="50" charset="-128"/>
                        </a:rPr>
                        <a:t>・過去のケースを活用できず、属人的に設計</a:t>
                      </a:r>
                      <a:endParaRPr kumimoji="1" lang="en-US" altLang="ja-JP" sz="1000" b="1" dirty="0">
                        <a:solidFill>
                          <a:srgbClr val="FF0000"/>
                        </a:solidFill>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・レビュー依頼時や反映、修正等、</a:t>
                      </a:r>
                      <a:r>
                        <a:rPr kumimoji="1" lang="en-US" altLang="ja-JP" sz="1000" dirty="0">
                          <a:latin typeface="メイリオ" panose="020B0604030504040204" pitchFamily="50" charset="-128"/>
                          <a:ea typeface="メイリオ" panose="020B0604030504040204" pitchFamily="50" charset="-128"/>
                        </a:rPr>
                        <a:t>Excel</a:t>
                      </a:r>
                      <a:r>
                        <a:rPr kumimoji="1" lang="ja-JP" altLang="en-US" sz="1000" dirty="0">
                          <a:latin typeface="メイリオ" panose="020B0604030504040204" pitchFamily="50" charset="-128"/>
                          <a:ea typeface="メイリオ" panose="020B0604030504040204" pitchFamily="50" charset="-128"/>
                        </a:rPr>
                        <a:t>ファイル上のやり取りが煩雑で履歴がない</a:t>
                      </a:r>
                      <a:endParaRPr kumimoji="1" lang="en-US" altLang="ja-JP" sz="10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1000" b="1" kern="1200" dirty="0">
                          <a:solidFill>
                            <a:srgbClr val="00B0F0"/>
                          </a:solidFill>
                          <a:latin typeface="メイリオ" panose="020B0604030504040204" pitchFamily="50" charset="-128"/>
                          <a:ea typeface="メイリオ" panose="020B0604030504040204" pitchFamily="50" charset="-128"/>
                          <a:cs typeface="+mn-cs"/>
                        </a:rPr>
                        <a:t>・管理された過去の</a:t>
                      </a:r>
                      <a:r>
                        <a:rPr kumimoji="1" lang="en-US" altLang="ja-JP" sz="1000" b="1" kern="1200" dirty="0" err="1">
                          <a:solidFill>
                            <a:srgbClr val="00B0F0"/>
                          </a:solidFill>
                          <a:latin typeface="メイリオ" panose="020B0604030504040204" pitchFamily="50" charset="-128"/>
                          <a:ea typeface="メイリオ" panose="020B0604030504040204" pitchFamily="50" charset="-128"/>
                          <a:cs typeface="+mn-cs"/>
                        </a:rPr>
                        <a:t>PRJ</a:t>
                      </a:r>
                      <a:r>
                        <a:rPr kumimoji="1" lang="ja-JP" altLang="en-US" sz="1000" b="1" kern="1200" dirty="0">
                          <a:solidFill>
                            <a:srgbClr val="00B0F0"/>
                          </a:solidFill>
                          <a:latin typeface="メイリオ" panose="020B0604030504040204" pitchFamily="50" charset="-128"/>
                          <a:ea typeface="メイリオ" panose="020B0604030504040204" pitchFamily="50" charset="-128"/>
                          <a:cs typeface="+mn-cs"/>
                        </a:rPr>
                        <a:t>からすぐにケースを流用</a:t>
                      </a:r>
                      <a:endParaRPr kumimoji="1" lang="en-US" altLang="ja-JP" sz="1000" b="1" kern="1200" dirty="0">
                        <a:solidFill>
                          <a:srgbClr val="00B0F0"/>
                        </a:solidFill>
                        <a:latin typeface="メイリオ" panose="020B0604030504040204" pitchFamily="50" charset="-128"/>
                        <a:ea typeface="メイリオ" panose="020B0604030504040204" pitchFamily="50" charset="-128"/>
                        <a:cs typeface="+mn-cs"/>
                      </a:endParaRPr>
                    </a:p>
                    <a:p>
                      <a:r>
                        <a:rPr kumimoji="1" lang="ja-JP" altLang="en-US" sz="1000" b="1" kern="1200" dirty="0">
                          <a:solidFill>
                            <a:srgbClr val="00B0F0"/>
                          </a:solidFill>
                          <a:latin typeface="メイリオ" panose="020B0604030504040204" pitchFamily="50" charset="-128"/>
                          <a:ea typeface="メイリオ" panose="020B0604030504040204" pitchFamily="50" charset="-128"/>
                          <a:cs typeface="+mn-cs"/>
                        </a:rPr>
                        <a:t>　さらに、既存の</a:t>
                      </a:r>
                      <a:r>
                        <a:rPr kumimoji="1" lang="en-US" altLang="ja-JP" sz="1000" b="1" kern="1200" dirty="0">
                          <a:solidFill>
                            <a:srgbClr val="00B0F0"/>
                          </a:solidFill>
                          <a:latin typeface="メイリオ" panose="020B0604030504040204" pitchFamily="50" charset="-128"/>
                          <a:ea typeface="メイリオ" panose="020B0604030504040204" pitchFamily="50" charset="-128"/>
                          <a:cs typeface="+mn-cs"/>
                        </a:rPr>
                        <a:t>Excel</a:t>
                      </a:r>
                      <a:r>
                        <a:rPr kumimoji="1" lang="ja-JP" altLang="en-US" sz="1000" b="1" kern="1200" dirty="0">
                          <a:solidFill>
                            <a:srgbClr val="00B0F0"/>
                          </a:solidFill>
                          <a:latin typeface="メイリオ" panose="020B0604030504040204" pitchFamily="50" charset="-128"/>
                          <a:ea typeface="メイリオ" panose="020B0604030504040204" pitchFamily="50" charset="-128"/>
                          <a:cs typeface="+mn-cs"/>
                        </a:rPr>
                        <a:t>もシームレスに登録</a:t>
                      </a:r>
                      <a:endParaRPr kumimoji="1" lang="en-US" altLang="ja-JP" sz="1000" b="1" kern="1200" dirty="0">
                        <a:solidFill>
                          <a:srgbClr val="00B0F0"/>
                        </a:solidFill>
                        <a:latin typeface="メイリオ" panose="020B0604030504040204" pitchFamily="50" charset="-128"/>
                        <a:ea typeface="メイリオ" panose="020B0604030504040204" pitchFamily="50" charset="-128"/>
                        <a:cs typeface="+mn-cs"/>
                      </a:endParaRPr>
                    </a:p>
                    <a:p>
                      <a:r>
                        <a:rPr kumimoji="1" lang="ja-JP" altLang="en-US" sz="1000" kern="1200" dirty="0">
                          <a:solidFill>
                            <a:schemeClr val="tx1"/>
                          </a:solidFill>
                          <a:latin typeface="メイリオ" panose="020B0604030504040204" pitchFamily="50" charset="-128"/>
                          <a:ea typeface="メイリオ" panose="020B0604030504040204" pitchFamily="50" charset="-128"/>
                          <a:cs typeface="+mn-cs"/>
                        </a:rPr>
                        <a:t>・変更毎のログから誤操作や改変点を正確に確認</a:t>
                      </a:r>
                      <a:endParaRPr kumimoji="1" lang="en-US" altLang="ja-JP" sz="1000" kern="1200" dirty="0">
                        <a:solidFill>
                          <a:schemeClr val="tx1"/>
                        </a:solidFill>
                        <a:latin typeface="メイリオ" panose="020B0604030504040204" pitchFamily="50" charset="-128"/>
                        <a:ea typeface="メイリオ" panose="020B0604030504040204" pitchFamily="50" charset="-128"/>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4276025"/>
                  </a:ext>
                </a:extLst>
              </a:tr>
              <a:tr h="784750">
                <a:tc>
                  <a:txBody>
                    <a:bodyPr/>
                    <a:lstStyle/>
                    <a:p>
                      <a:pPr algn="ctr"/>
                      <a:r>
                        <a:rPr kumimoji="1" lang="ja-JP" altLang="en-US" sz="1100" dirty="0">
                          <a:latin typeface="メイリオ" panose="020B0604030504040204" pitchFamily="50" charset="-128"/>
                          <a:ea typeface="メイリオ" panose="020B0604030504040204" pitchFamily="50" charset="-128"/>
                        </a:rPr>
                        <a:t>テスト</a:t>
                      </a:r>
                      <a:endParaRPr kumimoji="1" lang="en-US" altLang="ja-JP" sz="1100" dirty="0">
                        <a:latin typeface="メイリオ" panose="020B0604030504040204" pitchFamily="50" charset="-128"/>
                        <a:ea typeface="メイリオ" panose="020B0604030504040204" pitchFamily="50" charset="-128"/>
                      </a:endParaRPr>
                    </a:p>
                    <a:p>
                      <a:pPr algn="ctr"/>
                      <a:r>
                        <a:rPr kumimoji="1" lang="ja-JP" altLang="en-US" sz="1100" dirty="0">
                          <a:latin typeface="メイリオ" panose="020B0604030504040204" pitchFamily="50" charset="-128"/>
                          <a:ea typeface="メイリオ" panose="020B0604030504040204" pitchFamily="50" charset="-128"/>
                        </a:rPr>
                        <a:t>実行者</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000" dirty="0">
                          <a:latin typeface="メイリオ" panose="020B0604030504040204" pitchFamily="50" charset="-128"/>
                          <a:ea typeface="メイリオ" panose="020B0604030504040204" pitchFamily="50" charset="-128"/>
                        </a:rPr>
                        <a:t>・膨大に発生するエビデンスの取得、整理に時間が取られる</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・障害登録時、</a:t>
                      </a:r>
                      <a:r>
                        <a:rPr kumimoji="1" lang="en-US" altLang="ja-JP" sz="1000" dirty="0">
                          <a:latin typeface="メイリオ" panose="020B0604030504040204" pitchFamily="50" charset="-128"/>
                          <a:ea typeface="メイリオ" panose="020B0604030504040204" pitchFamily="50" charset="-128"/>
                        </a:rPr>
                        <a:t>Excel</a:t>
                      </a:r>
                      <a:r>
                        <a:rPr kumimoji="1" lang="ja-JP" altLang="en-US" sz="1000" dirty="0">
                          <a:latin typeface="メイリオ" panose="020B0604030504040204" pitchFamily="50" charset="-128"/>
                          <a:ea typeface="メイリオ" panose="020B0604030504040204" pitchFamily="50" charset="-128"/>
                        </a:rPr>
                        <a:t>・</a:t>
                      </a:r>
                      <a:r>
                        <a:rPr kumimoji="1" lang="en-US" altLang="ja-JP" sz="1000" dirty="0">
                          <a:latin typeface="メイリオ" panose="020B0604030504040204" pitchFamily="50" charset="-128"/>
                          <a:ea typeface="メイリオ" panose="020B0604030504040204" pitchFamily="50" charset="-128"/>
                        </a:rPr>
                        <a:t>Redmine</a:t>
                      </a:r>
                      <a:r>
                        <a:rPr kumimoji="1" lang="ja-JP" altLang="en-US" sz="1000" dirty="0">
                          <a:latin typeface="メイリオ" panose="020B0604030504040204" pitchFamily="50" charset="-128"/>
                          <a:ea typeface="メイリオ" panose="020B0604030504040204" pitchFamily="50" charset="-128"/>
                        </a:rPr>
                        <a:t>の行き来が煩雑</a:t>
                      </a:r>
                      <a:endParaRPr kumimoji="1" lang="en-US" altLang="ja-JP" sz="10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1000" dirty="0">
                          <a:latin typeface="メイリオ" panose="020B0604030504040204" pitchFamily="50" charset="-128"/>
                          <a:ea typeface="メイリオ" panose="020B0604030504040204" pitchFamily="50" charset="-128"/>
                        </a:rPr>
                        <a:t>・テストケース毎にエビデンスを</a:t>
                      </a:r>
                      <a:r>
                        <a:rPr kumimoji="1" lang="en-US" altLang="ja-JP" sz="1000" dirty="0" err="1">
                          <a:latin typeface="メイリオ" panose="020B0604030504040204" pitchFamily="50" charset="-128"/>
                          <a:ea typeface="メイリオ" panose="020B0604030504040204" pitchFamily="50" charset="-128"/>
                        </a:rPr>
                        <a:t>D&amp;D</a:t>
                      </a:r>
                      <a:r>
                        <a:rPr kumimoji="1" lang="ja-JP" altLang="en-US" sz="1000" dirty="0">
                          <a:latin typeface="メイリオ" panose="020B0604030504040204" pitchFamily="50" charset="-128"/>
                          <a:ea typeface="メイリオ" panose="020B0604030504040204" pitchFamily="50" charset="-128"/>
                        </a:rPr>
                        <a:t>で添付</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・テスト画面から障害報告ボタンで、簡単に報告</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8887538"/>
                  </a:ext>
                </a:extLst>
              </a:tr>
            </a:tbl>
          </a:graphicData>
        </a:graphic>
      </p:graphicFrame>
      <p:sp>
        <p:nvSpPr>
          <p:cNvPr id="7" name="正方形/長方形 6">
            <a:extLst>
              <a:ext uri="{FF2B5EF4-FFF2-40B4-BE49-F238E27FC236}">
                <a16:creationId xmlns:a16="http://schemas.microsoft.com/office/drawing/2014/main" id="{E4573BD2-3171-4C56-BA67-CB4FD715CFC7}"/>
              </a:ext>
            </a:extLst>
          </p:cNvPr>
          <p:cNvSpPr/>
          <p:nvPr/>
        </p:nvSpPr>
        <p:spPr>
          <a:xfrm>
            <a:off x="4734000" y="2132856"/>
            <a:ext cx="3511042" cy="349578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400" u="none" dirty="0">
              <a:solidFill>
                <a:schemeClr val="tx1"/>
              </a:solidFill>
            </a:endParaRPr>
          </a:p>
        </p:txBody>
      </p:sp>
      <p:sp>
        <p:nvSpPr>
          <p:cNvPr id="6" name="正方形/長方形 5">
            <a:extLst>
              <a:ext uri="{FF2B5EF4-FFF2-40B4-BE49-F238E27FC236}">
                <a16:creationId xmlns:a16="http://schemas.microsoft.com/office/drawing/2014/main" id="{4CA7D772-14B4-41C1-988D-F65129C30D2E}"/>
              </a:ext>
            </a:extLst>
          </p:cNvPr>
          <p:cNvSpPr/>
          <p:nvPr/>
        </p:nvSpPr>
        <p:spPr>
          <a:xfrm flipH="1">
            <a:off x="2195737" y="5676871"/>
            <a:ext cx="4752526" cy="224467"/>
          </a:xfrm>
          <a:prstGeom prst="rect">
            <a:avLst/>
          </a:prstGeom>
          <a:solidFill>
            <a:schemeClr val="accent5">
              <a:lumMod val="50000"/>
            </a:schemeClr>
          </a:solidFill>
          <a:ln w="19050">
            <a:solidFill>
              <a:srgbClr val="215968"/>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solidFill>
                <a:latin typeface="メイリオ"/>
                <a:ea typeface="メイリオ"/>
              </a:rPr>
              <a:t>全メンバーの課題を解決する機能を提供致します</a:t>
            </a:r>
            <a:endParaRPr lang="en-US" altLang="ja-JP" sz="1200" dirty="0">
              <a:solidFill>
                <a:schemeClr val="bg1"/>
              </a:solidFill>
              <a:latin typeface="メイリオ"/>
              <a:ea typeface="メイリオ"/>
            </a:endParaRPr>
          </a:p>
        </p:txBody>
      </p:sp>
      <p:sp>
        <p:nvSpPr>
          <p:cNvPr id="8" name="正方形/長方形 7">
            <a:extLst>
              <a:ext uri="{FF2B5EF4-FFF2-40B4-BE49-F238E27FC236}">
                <a16:creationId xmlns:a16="http://schemas.microsoft.com/office/drawing/2014/main" id="{2A3B597C-ABD0-4AEE-8E73-8BD0E8799B41}"/>
              </a:ext>
            </a:extLst>
          </p:cNvPr>
          <p:cNvSpPr/>
          <p:nvPr/>
        </p:nvSpPr>
        <p:spPr>
          <a:xfrm flipH="1">
            <a:off x="683568" y="1350607"/>
            <a:ext cx="4392488" cy="26835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050" u="sng" dirty="0">
                <a:solidFill>
                  <a:schemeClr val="tx1"/>
                </a:solidFill>
                <a:latin typeface="メイリオ"/>
                <a:ea typeface="メイリオ"/>
              </a:rPr>
              <a:t>メンバーごとの現状のプロジェクトにおける課題と、あるべき姿</a:t>
            </a:r>
            <a:endParaRPr lang="en-US" altLang="ja-JP" sz="1050" u="sng" dirty="0">
              <a:solidFill>
                <a:schemeClr val="tx1"/>
              </a:solidFill>
              <a:latin typeface="メイリオ"/>
              <a:ea typeface="メイリオ"/>
            </a:endParaRPr>
          </a:p>
        </p:txBody>
      </p:sp>
    </p:spTree>
    <p:extLst>
      <p:ext uri="{BB962C8B-B14F-4D97-AF65-F5344CB8AC3E}">
        <p14:creationId xmlns:p14="http://schemas.microsoft.com/office/powerpoint/2010/main" val="891857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E1D0A6E-E329-4DFB-9615-071354006689}"/>
              </a:ext>
            </a:extLst>
          </p:cNvPr>
          <p:cNvSpPr>
            <a:spLocks noGrp="1"/>
          </p:cNvSpPr>
          <p:nvPr>
            <p:ph type="sldNum" sz="quarter" idx="10"/>
          </p:nvPr>
        </p:nvSpPr>
        <p:spPr/>
        <p:txBody>
          <a:bodyPr/>
          <a:lstStyle/>
          <a:p>
            <a:fld id="{990DADC3-A982-4036-8418-CA3D2ADE099F}" type="slidenum">
              <a:rPr kumimoji="1" lang="ja-JP" altLang="en-US" smtClean="0"/>
              <a:pPr/>
              <a:t>7</a:t>
            </a:fld>
            <a:endParaRPr kumimoji="1" lang="ja-JP" altLang="en-US" dirty="0"/>
          </a:p>
        </p:txBody>
      </p:sp>
      <p:sp>
        <p:nvSpPr>
          <p:cNvPr id="5" name="タイトル 4">
            <a:extLst>
              <a:ext uri="{FF2B5EF4-FFF2-40B4-BE49-F238E27FC236}">
                <a16:creationId xmlns:a16="http://schemas.microsoft.com/office/drawing/2014/main" id="{4385E4AB-7727-435B-8D78-966C33AF4D19}"/>
              </a:ext>
            </a:extLst>
          </p:cNvPr>
          <p:cNvSpPr>
            <a:spLocks noGrp="1"/>
          </p:cNvSpPr>
          <p:nvPr>
            <p:ph type="title"/>
          </p:nvPr>
        </p:nvSpPr>
        <p:spPr>
          <a:xfrm>
            <a:off x="431540" y="548680"/>
            <a:ext cx="8280920" cy="460375"/>
          </a:xfrm>
        </p:spPr>
        <p:txBody>
          <a:bodyPr/>
          <a:lstStyle/>
          <a:p>
            <a:pPr algn="l"/>
            <a:r>
              <a:rPr lang="en-US" altLang="ja-JP" dirty="0">
                <a:latin typeface="メイリオ" panose="020B0604030504040204" pitchFamily="50" charset="-128"/>
                <a:ea typeface="メイリオ" panose="020B0604030504040204" pitchFamily="50" charset="-128"/>
              </a:rPr>
              <a:t>CAT</a:t>
            </a:r>
            <a:r>
              <a:rPr lang="ja-JP" altLang="en-US" dirty="0">
                <a:latin typeface="メイリオ" panose="020B0604030504040204" pitchFamily="50" charset="-128"/>
                <a:ea typeface="メイリオ" panose="020B0604030504040204" pitchFamily="50" charset="-128"/>
              </a:rPr>
              <a:t>導入時のコスト削減例</a:t>
            </a:r>
            <a:endParaRPr kumimoji="1" lang="ja-JP" altLang="en-US" dirty="0">
              <a:latin typeface="メイリオ" panose="020B0604030504040204" pitchFamily="50" charset="-128"/>
              <a:ea typeface="メイリオ" panose="020B0604030504040204" pitchFamily="50" charset="-128"/>
            </a:endParaRPr>
          </a:p>
        </p:txBody>
      </p:sp>
      <p:graphicFrame>
        <p:nvGraphicFramePr>
          <p:cNvPr id="8" name="表 7">
            <a:extLst>
              <a:ext uri="{FF2B5EF4-FFF2-40B4-BE49-F238E27FC236}">
                <a16:creationId xmlns:a16="http://schemas.microsoft.com/office/drawing/2014/main" id="{5C331690-66B6-408D-9F78-5BEAECE01FD7}"/>
              </a:ext>
            </a:extLst>
          </p:cNvPr>
          <p:cNvGraphicFramePr>
            <a:graphicFrameLocks noGrp="1"/>
          </p:cNvGraphicFramePr>
          <p:nvPr/>
        </p:nvGraphicFramePr>
        <p:xfrm>
          <a:off x="827584" y="1873580"/>
          <a:ext cx="7416824" cy="3175229"/>
        </p:xfrm>
        <a:graphic>
          <a:graphicData uri="http://schemas.openxmlformats.org/drawingml/2006/table">
            <a:tbl>
              <a:tblPr firstRow="1" bandRow="1">
                <a:tableStyleId>{2D5ABB26-0587-4C30-8999-92F81FD0307C}</a:tableStyleId>
              </a:tblPr>
              <a:tblGrid>
                <a:gridCol w="648072">
                  <a:extLst>
                    <a:ext uri="{9D8B030D-6E8A-4147-A177-3AD203B41FA5}">
                      <a16:colId xmlns:a16="http://schemas.microsoft.com/office/drawing/2014/main" val="2639493259"/>
                    </a:ext>
                  </a:extLst>
                </a:gridCol>
                <a:gridCol w="288032">
                  <a:extLst>
                    <a:ext uri="{9D8B030D-6E8A-4147-A177-3AD203B41FA5}">
                      <a16:colId xmlns:a16="http://schemas.microsoft.com/office/drawing/2014/main" val="1229597515"/>
                    </a:ext>
                  </a:extLst>
                </a:gridCol>
                <a:gridCol w="576064">
                  <a:extLst>
                    <a:ext uri="{9D8B030D-6E8A-4147-A177-3AD203B41FA5}">
                      <a16:colId xmlns:a16="http://schemas.microsoft.com/office/drawing/2014/main" val="1214751673"/>
                    </a:ext>
                  </a:extLst>
                </a:gridCol>
                <a:gridCol w="936104">
                  <a:extLst>
                    <a:ext uri="{9D8B030D-6E8A-4147-A177-3AD203B41FA5}">
                      <a16:colId xmlns:a16="http://schemas.microsoft.com/office/drawing/2014/main" val="3047338920"/>
                    </a:ext>
                  </a:extLst>
                </a:gridCol>
                <a:gridCol w="1562417">
                  <a:extLst>
                    <a:ext uri="{9D8B030D-6E8A-4147-A177-3AD203B41FA5}">
                      <a16:colId xmlns:a16="http://schemas.microsoft.com/office/drawing/2014/main" val="1083973033"/>
                    </a:ext>
                  </a:extLst>
                </a:gridCol>
                <a:gridCol w="1008112">
                  <a:extLst>
                    <a:ext uri="{9D8B030D-6E8A-4147-A177-3AD203B41FA5}">
                      <a16:colId xmlns:a16="http://schemas.microsoft.com/office/drawing/2014/main" val="233099233"/>
                    </a:ext>
                  </a:extLst>
                </a:gridCol>
                <a:gridCol w="704977">
                  <a:extLst>
                    <a:ext uri="{9D8B030D-6E8A-4147-A177-3AD203B41FA5}">
                      <a16:colId xmlns:a16="http://schemas.microsoft.com/office/drawing/2014/main" val="4061214605"/>
                    </a:ext>
                  </a:extLst>
                </a:gridCol>
                <a:gridCol w="1693046">
                  <a:extLst>
                    <a:ext uri="{9D8B030D-6E8A-4147-A177-3AD203B41FA5}">
                      <a16:colId xmlns:a16="http://schemas.microsoft.com/office/drawing/2014/main" val="500258774"/>
                    </a:ext>
                  </a:extLst>
                </a:gridCol>
              </a:tblGrid>
              <a:tr h="495811">
                <a:tc>
                  <a:txBody>
                    <a:bodyPr/>
                    <a:lstStyle/>
                    <a:p>
                      <a:pPr algn="ctr"/>
                      <a:r>
                        <a:rPr kumimoji="1" lang="ja-JP" altLang="en-US" sz="900" u="sng" dirty="0">
                          <a:latin typeface="メイリオ" panose="020B0604030504040204" pitchFamily="50" charset="-128"/>
                          <a:ea typeface="メイリオ" panose="020B0604030504040204" pitchFamily="50" charset="-128"/>
                        </a:rPr>
                        <a:t>ロール</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900" u="sng" dirty="0">
                          <a:latin typeface="メイリオ" panose="020B0604030504040204" pitchFamily="50" charset="-128"/>
                          <a:ea typeface="メイリオ" panose="020B0604030504040204" pitchFamily="50" charset="-128"/>
                        </a:rPr>
                        <a:t>人数</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900" u="sng" dirty="0">
                          <a:latin typeface="メイリオ" panose="020B0604030504040204" pitchFamily="50" charset="-128"/>
                          <a:ea typeface="メイリオ" panose="020B0604030504040204" pitchFamily="50" charset="-128"/>
                        </a:rPr>
                        <a:t>単価</a:t>
                      </a:r>
                      <a:r>
                        <a:rPr kumimoji="1" lang="en-US" altLang="ja-JP" sz="900" u="sng" dirty="0">
                          <a:latin typeface="メイリオ" panose="020B0604030504040204" pitchFamily="50" charset="-128"/>
                          <a:ea typeface="メイリオ" panose="020B0604030504040204" pitchFamily="50" charset="-128"/>
                        </a:rPr>
                        <a:t>(</a:t>
                      </a:r>
                      <a:r>
                        <a:rPr kumimoji="1" lang="ja-JP" altLang="en-US" sz="900" u="sng" dirty="0">
                          <a:latin typeface="メイリオ" panose="020B0604030504040204" pitchFamily="50" charset="-128"/>
                          <a:ea typeface="メイリオ" panose="020B0604030504040204" pitchFamily="50" charset="-128"/>
                        </a:rPr>
                        <a:t>時間</a:t>
                      </a:r>
                      <a:r>
                        <a:rPr kumimoji="1" lang="en-US" altLang="ja-JP" sz="900" u="sng" dirty="0">
                          <a:latin typeface="メイリオ" panose="020B0604030504040204" pitchFamily="50" charset="-128"/>
                          <a:ea typeface="メイリオ" panose="020B0604030504040204" pitchFamily="50" charset="-128"/>
                        </a:rPr>
                        <a:t>)</a:t>
                      </a:r>
                      <a:endParaRPr kumimoji="1" lang="ja-JP" altLang="en-US" sz="900" u="sng"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900" u="sng" dirty="0">
                          <a:latin typeface="メイリオ" panose="020B0604030504040204" pitchFamily="50" charset="-128"/>
                          <a:ea typeface="メイリオ" panose="020B0604030504040204" pitchFamily="50" charset="-128"/>
                        </a:rPr>
                        <a:t>作業</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900" u="sng" kern="1200" dirty="0">
                          <a:solidFill>
                            <a:schemeClr val="tx1"/>
                          </a:solidFill>
                          <a:latin typeface="メイリオ" panose="020B0604030504040204" pitchFamily="50" charset="-128"/>
                          <a:ea typeface="メイリオ" panose="020B0604030504040204" pitchFamily="50" charset="-128"/>
                          <a:cs typeface="+mn-cs"/>
                        </a:rPr>
                        <a:t>現状の作業時間</a:t>
                      </a:r>
                      <a:r>
                        <a:rPr kumimoji="1" lang="en-US" altLang="ja-JP" sz="900" u="sng" kern="1200" dirty="0">
                          <a:solidFill>
                            <a:schemeClr val="tx1"/>
                          </a:solidFill>
                          <a:latin typeface="メイリオ" panose="020B0604030504040204" pitchFamily="50" charset="-128"/>
                          <a:ea typeface="メイリオ" panose="020B0604030504040204" pitchFamily="50" charset="-128"/>
                          <a:cs typeface="+mn-cs"/>
                        </a:rPr>
                        <a:t>(</a:t>
                      </a:r>
                      <a:r>
                        <a:rPr kumimoji="1" lang="ja-JP" altLang="en-US" sz="900" u="sng" kern="1200" dirty="0">
                          <a:solidFill>
                            <a:schemeClr val="tx1"/>
                          </a:solidFill>
                          <a:latin typeface="メイリオ" panose="020B0604030504040204" pitchFamily="50" charset="-128"/>
                          <a:ea typeface="メイリオ" panose="020B0604030504040204" pitchFamily="50" charset="-128"/>
                          <a:cs typeface="+mn-cs"/>
                        </a:rPr>
                        <a:t>週</a:t>
                      </a:r>
                      <a:r>
                        <a:rPr kumimoji="1" lang="en-US" altLang="ja-JP" sz="900" u="sng" kern="1200" dirty="0">
                          <a:solidFill>
                            <a:schemeClr val="tx1"/>
                          </a:solidFill>
                          <a:latin typeface="メイリオ" panose="020B0604030504040204" pitchFamily="50" charset="-128"/>
                          <a:ea typeface="メイリオ" panose="020B0604030504040204" pitchFamily="50" charset="-128"/>
                          <a:cs typeface="+mn-cs"/>
                        </a:rPr>
                        <a:t>)</a:t>
                      </a:r>
                      <a:endParaRPr kumimoji="1" lang="ja-JP" altLang="en-US" sz="900" u="sng" kern="1200" dirty="0">
                        <a:solidFill>
                          <a:schemeClr val="tx1"/>
                        </a:solidFill>
                        <a:latin typeface="メイリオ" panose="020B0604030504040204" pitchFamily="50" charset="-128"/>
                        <a:ea typeface="メイリオ" panose="020B0604030504040204" pitchFamily="50" charset="-128"/>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900" u="sng" kern="1200" dirty="0">
                          <a:solidFill>
                            <a:schemeClr val="tx1"/>
                          </a:solidFill>
                          <a:latin typeface="メイリオ" panose="020B0604030504040204" pitchFamily="50" charset="-128"/>
                          <a:ea typeface="メイリオ" panose="020B0604030504040204" pitchFamily="50" charset="-128"/>
                          <a:cs typeface="+mn-cs"/>
                        </a:rPr>
                        <a:t>CAT</a:t>
                      </a:r>
                      <a:r>
                        <a:rPr kumimoji="1" lang="ja-JP" altLang="en-US" sz="900" u="sng" kern="1200" dirty="0">
                          <a:solidFill>
                            <a:schemeClr val="tx1"/>
                          </a:solidFill>
                          <a:latin typeface="メイリオ" panose="020B0604030504040204" pitchFamily="50" charset="-128"/>
                          <a:ea typeface="メイリオ" panose="020B0604030504040204" pitchFamily="50" charset="-128"/>
                          <a:cs typeface="+mn-cs"/>
                        </a:rPr>
                        <a:t>利用時の作業時間</a:t>
                      </a:r>
                      <a:r>
                        <a:rPr kumimoji="1" lang="en-US" altLang="ja-JP" sz="900" u="sng" kern="1200" dirty="0">
                          <a:solidFill>
                            <a:schemeClr val="tx1"/>
                          </a:solidFill>
                          <a:latin typeface="メイリオ" panose="020B0604030504040204" pitchFamily="50" charset="-128"/>
                          <a:ea typeface="メイリオ" panose="020B0604030504040204" pitchFamily="50" charset="-128"/>
                          <a:cs typeface="+mn-cs"/>
                        </a:rPr>
                        <a:t>(</a:t>
                      </a:r>
                      <a:r>
                        <a:rPr kumimoji="1" lang="ja-JP" altLang="en-US" sz="900" u="sng" kern="1200" dirty="0">
                          <a:solidFill>
                            <a:schemeClr val="tx1"/>
                          </a:solidFill>
                          <a:latin typeface="メイリオ" panose="020B0604030504040204" pitchFamily="50" charset="-128"/>
                          <a:ea typeface="メイリオ" panose="020B0604030504040204" pitchFamily="50" charset="-128"/>
                          <a:cs typeface="+mn-cs"/>
                        </a:rPr>
                        <a:t>週</a:t>
                      </a:r>
                      <a:r>
                        <a:rPr kumimoji="1" lang="en-US" altLang="ja-JP" sz="900" u="sng" kern="1200" dirty="0">
                          <a:solidFill>
                            <a:schemeClr val="tx1"/>
                          </a:solidFill>
                          <a:latin typeface="メイリオ" panose="020B0604030504040204" pitchFamily="50" charset="-128"/>
                          <a:ea typeface="メイリオ" panose="020B0604030504040204" pitchFamily="50" charset="-128"/>
                          <a:cs typeface="+mn-cs"/>
                        </a:rPr>
                        <a:t>)</a:t>
                      </a:r>
                      <a:endParaRPr kumimoji="1" lang="ja-JP" altLang="en-US" sz="900" u="sng"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900" u="sng" dirty="0">
                          <a:latin typeface="メイリオ" panose="020B0604030504040204" pitchFamily="50" charset="-128"/>
                          <a:ea typeface="メイリオ" panose="020B0604030504040204" pitchFamily="50" charset="-128"/>
                        </a:rPr>
                        <a:t>削減可能な時間</a:t>
                      </a:r>
                      <a:r>
                        <a:rPr kumimoji="1" lang="en-US" altLang="ja-JP" sz="900" u="sng" dirty="0">
                          <a:latin typeface="メイリオ" panose="020B0604030504040204" pitchFamily="50" charset="-128"/>
                          <a:ea typeface="メイリオ" panose="020B0604030504040204" pitchFamily="50" charset="-128"/>
                        </a:rPr>
                        <a:t>(</a:t>
                      </a:r>
                      <a:r>
                        <a:rPr kumimoji="1" lang="ja-JP" altLang="en-US" sz="900" u="sng" dirty="0">
                          <a:latin typeface="メイリオ" panose="020B0604030504040204" pitchFamily="50" charset="-128"/>
                          <a:ea typeface="メイリオ" panose="020B0604030504040204" pitchFamily="50" charset="-128"/>
                        </a:rPr>
                        <a:t>週</a:t>
                      </a:r>
                      <a:r>
                        <a:rPr kumimoji="1" lang="en-US" altLang="ja-JP" sz="900" u="sng" dirty="0">
                          <a:latin typeface="メイリオ" panose="020B0604030504040204" pitchFamily="50" charset="-128"/>
                          <a:ea typeface="メイリオ" panose="020B0604030504040204" pitchFamily="50" charset="-128"/>
                        </a:rPr>
                        <a:t>)</a:t>
                      </a:r>
                      <a:endParaRPr kumimoji="1" lang="ja-JP" altLang="en-US" sz="900" u="sng"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900" u="sng" dirty="0">
                          <a:latin typeface="メイリオ" panose="020B0604030504040204" pitchFamily="50" charset="-128"/>
                          <a:ea typeface="メイリオ" panose="020B0604030504040204" pitchFamily="50" charset="-128"/>
                        </a:rPr>
                        <a:t>削減可能なコスト</a:t>
                      </a:r>
                      <a:r>
                        <a:rPr kumimoji="1" lang="en-US" altLang="ja-JP" sz="900" u="sng" dirty="0">
                          <a:latin typeface="メイリオ" panose="020B0604030504040204" pitchFamily="50" charset="-128"/>
                          <a:ea typeface="メイリオ" panose="020B0604030504040204" pitchFamily="50" charset="-128"/>
                        </a:rPr>
                        <a:t>(</a:t>
                      </a:r>
                      <a:r>
                        <a:rPr kumimoji="1" lang="ja-JP" altLang="en-US" sz="900" u="sng" dirty="0">
                          <a:latin typeface="メイリオ" panose="020B0604030504040204" pitchFamily="50" charset="-128"/>
                          <a:ea typeface="メイリオ" panose="020B0604030504040204" pitchFamily="50" charset="-128"/>
                        </a:rPr>
                        <a:t>週</a:t>
                      </a:r>
                      <a:r>
                        <a:rPr kumimoji="1" lang="en-US" altLang="ja-JP" sz="900" u="sng" dirty="0">
                          <a:latin typeface="メイリオ" panose="020B0604030504040204" pitchFamily="50" charset="-128"/>
                          <a:ea typeface="メイリオ" panose="020B0604030504040204" pitchFamily="50" charset="-128"/>
                        </a:rPr>
                        <a:t>)</a:t>
                      </a:r>
                      <a:endParaRPr kumimoji="1" lang="ja-JP" altLang="en-US" sz="900" u="sng"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3723216"/>
                  </a:ext>
                </a:extLst>
              </a:tr>
              <a:tr h="495811">
                <a:tc rowSpan="3">
                  <a:txBody>
                    <a:bodyPr/>
                    <a:lstStyle/>
                    <a:p>
                      <a:pPr algn="ctr"/>
                      <a:r>
                        <a:rPr kumimoji="1" lang="ja-JP" altLang="en-US" sz="900" dirty="0">
                          <a:latin typeface="メイリオ" panose="020B0604030504040204" pitchFamily="50" charset="-128"/>
                          <a:ea typeface="メイリオ" panose="020B0604030504040204" pitchFamily="50" charset="-128"/>
                        </a:rPr>
                        <a:t>マネージャ</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ctr"/>
                      <a:r>
                        <a:rPr kumimoji="1" lang="en-US" altLang="ja-JP" sz="900" dirty="0">
                          <a:latin typeface="メイリオ" panose="020B0604030504040204" pitchFamily="50" charset="-128"/>
                          <a:ea typeface="メイリオ" panose="020B0604030504040204" pitchFamily="50" charset="-128"/>
                        </a:rPr>
                        <a:t>5</a:t>
                      </a:r>
                      <a:r>
                        <a:rPr kumimoji="1" lang="ja-JP" altLang="en-US" sz="900" dirty="0">
                          <a:latin typeface="メイリオ" panose="020B0604030504040204" pitchFamily="50" charset="-128"/>
                          <a:ea typeface="メイリオ" panose="020B0604030504040204" pitchFamily="50" charset="-128"/>
                        </a:rPr>
                        <a:t>名</a:t>
                      </a:r>
                      <a:endParaRPr kumimoji="1" lang="en-US" altLang="ja-JP" sz="9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ctr"/>
                      <a:r>
                        <a:rPr kumimoji="1" lang="en-US" altLang="ja-JP" sz="900" dirty="0">
                          <a:latin typeface="メイリオ" panose="020B0604030504040204" pitchFamily="50" charset="-128"/>
                          <a:ea typeface="メイリオ" panose="020B0604030504040204" pitchFamily="50" charset="-128"/>
                        </a:rPr>
                        <a:t>1.25</a:t>
                      </a:r>
                      <a:r>
                        <a:rPr kumimoji="1" lang="ja-JP" altLang="en-US" sz="900" dirty="0">
                          <a:latin typeface="メイリオ" panose="020B0604030504040204" pitchFamily="50" charset="-128"/>
                          <a:ea typeface="メイリオ" panose="020B0604030504040204" pitchFamily="50" charset="-128"/>
                        </a:rPr>
                        <a:t>万円</a:t>
                      </a:r>
                      <a:r>
                        <a:rPr kumimoji="1" lang="en-US" altLang="ja-JP" sz="900" dirty="0">
                          <a:latin typeface="メイリオ" panose="020B0604030504040204" pitchFamily="50" charset="-128"/>
                          <a:ea typeface="メイリオ" panose="020B0604030504040204" pitchFamily="50" charset="-128"/>
                        </a:rPr>
                        <a:t>/</a:t>
                      </a:r>
                      <a:r>
                        <a:rPr kumimoji="1" lang="ja-JP" altLang="en-US" sz="900" dirty="0">
                          <a:latin typeface="メイリオ" panose="020B0604030504040204" pitchFamily="50" charset="-128"/>
                          <a:ea typeface="メイリオ" panose="020B0604030504040204" pitchFamily="50" charset="-128"/>
                        </a:rPr>
                        <a:t>時</a:t>
                      </a:r>
                      <a:endParaRPr kumimoji="1" lang="en-US" altLang="ja-JP" sz="9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latin typeface="メイリオ" panose="020B0604030504040204" pitchFamily="50" charset="-128"/>
                          <a:ea typeface="メイリオ" panose="020B0604030504040204" pitchFamily="50" charset="-128"/>
                        </a:rPr>
                        <a:t>Excel</a:t>
                      </a:r>
                      <a:r>
                        <a:rPr kumimoji="1" lang="ja-JP" altLang="en-US" sz="900" dirty="0">
                          <a:latin typeface="メイリオ" panose="020B0604030504040204" pitchFamily="50" charset="-128"/>
                          <a:ea typeface="メイリオ" panose="020B0604030504040204" pitchFamily="50" charset="-128"/>
                        </a:rPr>
                        <a:t>ファイルの回収・確認</a:t>
                      </a:r>
                      <a:endParaRPr kumimoji="1" lang="en-US" altLang="ja-JP" sz="9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solidFill>
                            <a:srgbClr val="FF0000"/>
                          </a:solidFill>
                          <a:latin typeface="メイリオ" panose="020B0604030504040204" pitchFamily="50" charset="-128"/>
                          <a:ea typeface="メイリオ" panose="020B0604030504040204" pitchFamily="50" charset="-128"/>
                        </a:rPr>
                        <a:t>0.5</a:t>
                      </a:r>
                      <a:r>
                        <a:rPr kumimoji="1" lang="ja-JP" altLang="en-US" sz="900" dirty="0">
                          <a:solidFill>
                            <a:srgbClr val="FF0000"/>
                          </a:solidFill>
                          <a:latin typeface="メイリオ" panose="020B0604030504040204" pitchFamily="50" charset="-128"/>
                          <a:ea typeface="メイリオ" panose="020B0604030504040204" pitchFamily="50" charset="-128"/>
                        </a:rPr>
                        <a:t>時間</a:t>
                      </a:r>
                      <a:r>
                        <a:rPr kumimoji="1" lang="en-US" altLang="ja-JP" sz="900" dirty="0">
                          <a:solidFill>
                            <a:srgbClr val="FF0000"/>
                          </a:solidFill>
                          <a:latin typeface="メイリオ" panose="020B0604030504040204" pitchFamily="50" charset="-128"/>
                          <a:ea typeface="メイリオ" panose="020B0604030504040204" pitchFamily="50" charset="-128"/>
                        </a:rPr>
                        <a:t>/</a:t>
                      </a:r>
                      <a:r>
                        <a:rPr kumimoji="1" lang="ja-JP" altLang="en-US" sz="900" dirty="0">
                          <a:solidFill>
                            <a:srgbClr val="FF0000"/>
                          </a:solidFill>
                          <a:latin typeface="メイリオ" panose="020B0604030504040204" pitchFamily="50" charset="-128"/>
                          <a:ea typeface="メイリオ" panose="020B0604030504040204" pitchFamily="50" charset="-128"/>
                        </a:rPr>
                        <a:t>日</a:t>
                      </a:r>
                      <a:r>
                        <a:rPr kumimoji="1" lang="en-US" altLang="ja-JP" sz="900" dirty="0">
                          <a:solidFill>
                            <a:srgbClr val="FF0000"/>
                          </a:solidFill>
                          <a:latin typeface="メイリオ" panose="020B0604030504040204" pitchFamily="50" charset="-128"/>
                          <a:ea typeface="メイリオ" panose="020B0604030504040204" pitchFamily="50" charset="-128"/>
                        </a:rPr>
                        <a:t>×5</a:t>
                      </a:r>
                      <a:r>
                        <a:rPr kumimoji="1" lang="ja-JP" altLang="en-US" sz="900" dirty="0">
                          <a:solidFill>
                            <a:srgbClr val="FF0000"/>
                          </a:solidFill>
                          <a:latin typeface="メイリオ" panose="020B0604030504040204" pitchFamily="50" charset="-128"/>
                          <a:ea typeface="メイリオ" panose="020B0604030504040204" pitchFamily="50" charset="-128"/>
                        </a:rPr>
                        <a:t>人</a:t>
                      </a:r>
                      <a:r>
                        <a:rPr kumimoji="1" lang="en-US" altLang="ja-JP" sz="900" dirty="0">
                          <a:solidFill>
                            <a:srgbClr val="FF0000"/>
                          </a:solidFill>
                          <a:latin typeface="メイリオ" panose="020B0604030504040204" pitchFamily="50" charset="-128"/>
                          <a:ea typeface="メイリオ" panose="020B0604030504040204" pitchFamily="50" charset="-128"/>
                        </a:rPr>
                        <a:t>×5</a:t>
                      </a:r>
                      <a:r>
                        <a:rPr kumimoji="1" lang="ja-JP" altLang="en-US" sz="900" dirty="0">
                          <a:solidFill>
                            <a:srgbClr val="FF0000"/>
                          </a:solidFill>
                          <a:latin typeface="メイリオ" panose="020B0604030504040204" pitchFamily="50" charset="-128"/>
                          <a:ea typeface="メイリオ" panose="020B0604030504040204" pitchFamily="50" charset="-128"/>
                        </a:rPr>
                        <a:t>日</a:t>
                      </a:r>
                      <a:endParaRPr kumimoji="1" lang="en-US" altLang="ja-JP" sz="900" dirty="0">
                        <a:solidFill>
                          <a:srgbClr val="FF0000"/>
                        </a:solidFill>
                        <a:latin typeface="メイリオ" panose="020B0604030504040204" pitchFamily="50" charset="-128"/>
                        <a:ea typeface="メイリオ" panose="020B0604030504040204" pitchFamily="50" charset="-128"/>
                      </a:endParaRPr>
                    </a:p>
                    <a:p>
                      <a:pPr algn="ctr"/>
                      <a:r>
                        <a:rPr kumimoji="1" lang="ja-JP" altLang="en-US" sz="900" dirty="0">
                          <a:solidFill>
                            <a:srgbClr val="FF0000"/>
                          </a:solidFill>
                          <a:latin typeface="メイリオ" panose="020B0604030504040204" pitchFamily="50" charset="-128"/>
                          <a:ea typeface="メイリオ" panose="020B0604030504040204" pitchFamily="50" charset="-128"/>
                        </a:rPr>
                        <a:t>＝</a:t>
                      </a:r>
                      <a:r>
                        <a:rPr kumimoji="1" lang="en-US" altLang="ja-JP" sz="900" dirty="0">
                          <a:solidFill>
                            <a:srgbClr val="FF0000"/>
                          </a:solidFill>
                          <a:latin typeface="メイリオ" panose="020B0604030504040204" pitchFamily="50" charset="-128"/>
                          <a:ea typeface="メイリオ" panose="020B0604030504040204" pitchFamily="50" charset="-128"/>
                        </a:rPr>
                        <a:t>12.5</a:t>
                      </a:r>
                      <a:r>
                        <a:rPr kumimoji="1" lang="ja-JP" altLang="en-US" sz="900" dirty="0">
                          <a:solidFill>
                            <a:srgbClr val="FF0000"/>
                          </a:solidFill>
                          <a:latin typeface="メイリオ" panose="020B0604030504040204" pitchFamily="50" charset="-128"/>
                          <a:ea typeface="メイリオ" panose="020B0604030504040204" pitchFamily="50" charset="-128"/>
                        </a:rPr>
                        <a:t>時間</a:t>
                      </a:r>
                      <a:r>
                        <a:rPr kumimoji="1" lang="en-US" altLang="ja-JP" sz="900" dirty="0">
                          <a:solidFill>
                            <a:srgbClr val="FF0000"/>
                          </a:solidFill>
                          <a:latin typeface="メイリオ" panose="020B0604030504040204" pitchFamily="50" charset="-128"/>
                          <a:ea typeface="メイリオ" panose="020B0604030504040204" pitchFamily="50" charset="-128"/>
                        </a:rPr>
                        <a:t>/</a:t>
                      </a:r>
                      <a:r>
                        <a:rPr kumimoji="1" lang="ja-JP" altLang="en-US" sz="900" dirty="0">
                          <a:solidFill>
                            <a:srgbClr val="FF0000"/>
                          </a:solidFill>
                          <a:latin typeface="メイリオ" panose="020B0604030504040204" pitchFamily="50" charset="-128"/>
                          <a:ea typeface="メイリオ" panose="020B0604030504040204" pitchFamily="50" charset="-128"/>
                        </a:rPr>
                        <a:t>週</a:t>
                      </a:r>
                      <a:endParaRPr kumimoji="1" lang="en-US" altLang="ja-JP" sz="9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b="0" dirty="0">
                          <a:solidFill>
                            <a:srgbClr val="00B0F0"/>
                          </a:solidFill>
                          <a:latin typeface="メイリオ" panose="020B0604030504040204" pitchFamily="50" charset="-128"/>
                          <a:ea typeface="メイリオ" panose="020B0604030504040204" pitchFamily="50" charset="-128"/>
                        </a:rPr>
                        <a:t>0</a:t>
                      </a:r>
                      <a:r>
                        <a:rPr kumimoji="1" lang="ja-JP" altLang="en-US" sz="900" b="0" dirty="0">
                          <a:solidFill>
                            <a:srgbClr val="00B0F0"/>
                          </a:solidFill>
                          <a:latin typeface="メイリオ" panose="020B0604030504040204" pitchFamily="50" charset="-128"/>
                          <a:ea typeface="メイリオ" panose="020B0604030504040204" pitchFamily="50" charset="-128"/>
                        </a:rPr>
                        <a:t>時間</a:t>
                      </a:r>
                      <a:r>
                        <a:rPr kumimoji="1" lang="en-US" altLang="ja-JP" sz="900" b="0" dirty="0">
                          <a:solidFill>
                            <a:srgbClr val="00B0F0"/>
                          </a:solidFill>
                          <a:latin typeface="メイリオ" panose="020B0604030504040204" pitchFamily="50" charset="-128"/>
                          <a:ea typeface="メイリオ" panose="020B0604030504040204" pitchFamily="50" charset="-128"/>
                        </a:rPr>
                        <a:t>/</a:t>
                      </a:r>
                      <a:r>
                        <a:rPr kumimoji="1" lang="ja-JP" altLang="en-US" sz="900" b="0" dirty="0">
                          <a:solidFill>
                            <a:srgbClr val="00B0F0"/>
                          </a:solidFill>
                          <a:latin typeface="メイリオ" panose="020B0604030504040204" pitchFamily="50" charset="-128"/>
                          <a:ea typeface="メイリオ" panose="020B0604030504040204" pitchFamily="50" charset="-128"/>
                        </a:rPr>
                        <a:t>日</a:t>
                      </a:r>
                      <a:endParaRPr kumimoji="1" lang="en-US" altLang="ja-JP" sz="900" b="0" dirty="0">
                        <a:solidFill>
                          <a:srgbClr val="00B0F0"/>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b="0" dirty="0">
                          <a:solidFill>
                            <a:srgbClr val="00B0F0"/>
                          </a:solidFill>
                          <a:latin typeface="メイリオ" panose="020B0604030504040204" pitchFamily="50" charset="-128"/>
                          <a:ea typeface="メイリオ" panose="020B0604030504040204" pitchFamily="50" charset="-128"/>
                        </a:rPr>
                        <a:t>12.5</a:t>
                      </a:r>
                      <a:r>
                        <a:rPr kumimoji="1" lang="ja-JP" altLang="en-US" sz="900" b="0" dirty="0">
                          <a:solidFill>
                            <a:srgbClr val="00B0F0"/>
                          </a:solidFill>
                          <a:latin typeface="メイリオ" panose="020B0604030504040204" pitchFamily="50" charset="-128"/>
                          <a:ea typeface="メイリオ" panose="020B0604030504040204" pitchFamily="50" charset="-128"/>
                        </a:rPr>
                        <a:t>時間</a:t>
                      </a:r>
                      <a:r>
                        <a:rPr kumimoji="1" lang="en-US" altLang="ja-JP" sz="900" b="0" dirty="0">
                          <a:solidFill>
                            <a:srgbClr val="00B0F0"/>
                          </a:solidFill>
                          <a:latin typeface="メイリオ" panose="020B0604030504040204" pitchFamily="50" charset="-128"/>
                          <a:ea typeface="メイリオ" panose="020B0604030504040204" pitchFamily="50" charset="-128"/>
                        </a:rPr>
                        <a:t>/</a:t>
                      </a:r>
                      <a:r>
                        <a:rPr kumimoji="1" lang="ja-JP" altLang="en-US" sz="900" b="0" dirty="0">
                          <a:solidFill>
                            <a:srgbClr val="00B0F0"/>
                          </a:solidFill>
                          <a:latin typeface="メイリオ" panose="020B0604030504040204" pitchFamily="50" charset="-128"/>
                          <a:ea typeface="メイリオ" panose="020B0604030504040204" pitchFamily="50" charset="-128"/>
                        </a:rPr>
                        <a:t>週</a:t>
                      </a:r>
                      <a:endParaRPr kumimoji="1" lang="en-US" altLang="ja-JP" sz="900" b="0" dirty="0">
                        <a:solidFill>
                          <a:srgbClr val="00B0F0"/>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ctr"/>
                      <a:r>
                        <a:rPr kumimoji="1" lang="en-US" altLang="ja-JP" sz="900" b="0" dirty="0">
                          <a:latin typeface="メイリオ" panose="020B0604030504040204" pitchFamily="50" charset="-128"/>
                          <a:ea typeface="メイリオ" panose="020B0604030504040204" pitchFamily="50" charset="-128"/>
                        </a:rPr>
                        <a:t>(12.5</a:t>
                      </a:r>
                      <a:r>
                        <a:rPr kumimoji="1" lang="ja-JP" altLang="en-US" sz="900" b="0" dirty="0">
                          <a:latin typeface="メイリオ" panose="020B0604030504040204" pitchFamily="50" charset="-128"/>
                          <a:ea typeface="メイリオ" panose="020B0604030504040204" pitchFamily="50" charset="-128"/>
                        </a:rPr>
                        <a:t>時間</a:t>
                      </a:r>
                      <a:r>
                        <a:rPr kumimoji="1" lang="en-US" altLang="ja-JP" sz="900" b="0" dirty="0">
                          <a:latin typeface="メイリオ" panose="020B0604030504040204" pitchFamily="50" charset="-128"/>
                          <a:ea typeface="メイリオ" panose="020B0604030504040204" pitchFamily="50" charset="-128"/>
                        </a:rPr>
                        <a:t>/</a:t>
                      </a:r>
                      <a:r>
                        <a:rPr kumimoji="1" lang="ja-JP" altLang="en-US" sz="900" b="0" dirty="0">
                          <a:latin typeface="メイリオ" panose="020B0604030504040204" pitchFamily="50" charset="-128"/>
                          <a:ea typeface="メイリオ" panose="020B0604030504040204" pitchFamily="50" charset="-128"/>
                        </a:rPr>
                        <a:t>週＋</a:t>
                      </a:r>
                      <a:r>
                        <a:rPr kumimoji="1" lang="en-US" altLang="ja-JP" sz="900" b="0" dirty="0">
                          <a:latin typeface="メイリオ" panose="020B0604030504040204" pitchFamily="50" charset="-128"/>
                          <a:ea typeface="メイリオ" panose="020B0604030504040204" pitchFamily="50" charset="-128"/>
                        </a:rPr>
                        <a:t>37.5/</a:t>
                      </a:r>
                      <a:r>
                        <a:rPr kumimoji="1" lang="ja-JP" altLang="en-US" sz="900" b="0" dirty="0">
                          <a:latin typeface="メイリオ" panose="020B0604030504040204" pitchFamily="50" charset="-128"/>
                          <a:ea typeface="メイリオ" panose="020B0604030504040204" pitchFamily="50" charset="-128"/>
                        </a:rPr>
                        <a:t>週</a:t>
                      </a:r>
                      <a:r>
                        <a:rPr kumimoji="1" lang="en-US" altLang="ja-JP" sz="900" b="0" dirty="0">
                          <a:latin typeface="メイリオ" panose="020B0604030504040204" pitchFamily="50" charset="-128"/>
                          <a:ea typeface="メイリオ" panose="020B0604030504040204" pitchFamily="50" charset="-128"/>
                        </a:rPr>
                        <a:t>)</a:t>
                      </a:r>
                    </a:p>
                    <a:p>
                      <a:pPr algn="ctr"/>
                      <a:r>
                        <a:rPr kumimoji="1" lang="en-US" altLang="ja-JP" sz="900" b="0" dirty="0">
                          <a:latin typeface="メイリオ" panose="020B0604030504040204" pitchFamily="50" charset="-128"/>
                          <a:ea typeface="メイリオ" panose="020B0604030504040204" pitchFamily="50" charset="-128"/>
                        </a:rPr>
                        <a:t>×1.25</a:t>
                      </a:r>
                      <a:r>
                        <a:rPr kumimoji="1" lang="ja-JP" altLang="en-US" sz="900" b="0" dirty="0">
                          <a:latin typeface="メイリオ" panose="020B0604030504040204" pitchFamily="50" charset="-128"/>
                          <a:ea typeface="メイリオ" panose="020B0604030504040204" pitchFamily="50" charset="-128"/>
                        </a:rPr>
                        <a:t>万円</a:t>
                      </a:r>
                      <a:endParaRPr kumimoji="1" lang="en-US" altLang="ja-JP" sz="900" b="0" dirty="0">
                        <a:latin typeface="メイリオ" panose="020B0604030504040204" pitchFamily="50" charset="-128"/>
                        <a:ea typeface="メイリオ" panose="020B0604030504040204" pitchFamily="50" charset="-128"/>
                      </a:endParaRPr>
                    </a:p>
                    <a:p>
                      <a:pPr algn="ctr"/>
                      <a:r>
                        <a:rPr kumimoji="1" lang="ja-JP" altLang="en-US" sz="900" b="0" dirty="0">
                          <a:latin typeface="メイリオ" panose="020B0604030504040204" pitchFamily="50" charset="-128"/>
                          <a:ea typeface="メイリオ" panose="020B0604030504040204" pitchFamily="50" charset="-128"/>
                        </a:rPr>
                        <a:t>＝</a:t>
                      </a:r>
                      <a:endParaRPr kumimoji="1" lang="en-US" altLang="ja-JP" sz="900" b="0" dirty="0">
                        <a:latin typeface="メイリオ" panose="020B0604030504040204" pitchFamily="50" charset="-128"/>
                        <a:ea typeface="メイリオ" panose="020B0604030504040204" pitchFamily="50" charset="-128"/>
                      </a:endParaRPr>
                    </a:p>
                    <a:p>
                      <a:pPr algn="ctr"/>
                      <a:r>
                        <a:rPr kumimoji="1" lang="en-US" altLang="ja-JP" sz="900" b="0" dirty="0">
                          <a:solidFill>
                            <a:srgbClr val="00B0F0"/>
                          </a:solidFill>
                          <a:latin typeface="メイリオ" panose="020B0604030504040204" pitchFamily="50" charset="-128"/>
                          <a:ea typeface="メイリオ" panose="020B0604030504040204" pitchFamily="50" charset="-128"/>
                        </a:rPr>
                        <a:t>31</a:t>
                      </a:r>
                      <a:r>
                        <a:rPr kumimoji="1" lang="ja-JP" altLang="en-US" sz="900" b="0" dirty="0">
                          <a:solidFill>
                            <a:srgbClr val="00B0F0"/>
                          </a:solidFill>
                          <a:latin typeface="メイリオ" panose="020B0604030504040204" pitchFamily="50" charset="-128"/>
                          <a:ea typeface="メイリオ" panose="020B0604030504040204" pitchFamily="50" charset="-128"/>
                        </a:rPr>
                        <a:t>万円</a:t>
                      </a:r>
                      <a:r>
                        <a:rPr kumimoji="1" lang="en-US" altLang="ja-JP" sz="900" b="0" dirty="0">
                          <a:solidFill>
                            <a:srgbClr val="00B0F0"/>
                          </a:solidFill>
                          <a:latin typeface="メイリオ" panose="020B0604030504040204" pitchFamily="50" charset="-128"/>
                          <a:ea typeface="メイリオ" panose="020B0604030504040204" pitchFamily="50" charset="-128"/>
                        </a:rPr>
                        <a:t>/</a:t>
                      </a:r>
                      <a:r>
                        <a:rPr kumimoji="1" lang="ja-JP" altLang="en-US" sz="900" b="0" dirty="0">
                          <a:solidFill>
                            <a:srgbClr val="00B0F0"/>
                          </a:solidFill>
                          <a:latin typeface="メイリオ" panose="020B0604030504040204" pitchFamily="50" charset="-128"/>
                          <a:ea typeface="メイリオ" panose="020B0604030504040204" pitchFamily="50" charset="-128"/>
                        </a:rPr>
                        <a:t>週</a:t>
                      </a:r>
                      <a:endParaRPr kumimoji="1" lang="en-US" altLang="ja-JP" sz="900" b="0" dirty="0">
                        <a:solidFill>
                          <a:srgbClr val="00B0F0"/>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4871193"/>
                  </a:ext>
                </a:extLst>
              </a:tr>
              <a:tr h="495811">
                <a:tc vMerge="1">
                  <a:txBody>
                    <a:bodyPr/>
                    <a:lstStyle/>
                    <a:p>
                      <a:endParaRPr lang="ja-JP" altLang="en-US" sz="1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kumimoji="1" lang="en-US" altLang="ja-JP"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kumimoji="1" lang="en-US" altLang="ja-JP"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900" dirty="0">
                          <a:latin typeface="メイリオ" panose="020B0604030504040204" pitchFamily="50" charset="-128"/>
                          <a:ea typeface="メイリオ" panose="020B0604030504040204" pitchFamily="50" charset="-128"/>
                        </a:rPr>
                        <a:t>テストと障害の情報を集計</a:t>
                      </a:r>
                      <a:endParaRPr kumimoji="1" lang="en-US" altLang="ja-JP" sz="9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solidFill>
                            <a:srgbClr val="FF0000"/>
                          </a:solidFill>
                          <a:latin typeface="メイリオ" panose="020B0604030504040204" pitchFamily="50" charset="-128"/>
                          <a:ea typeface="メイリオ" panose="020B0604030504040204" pitchFamily="50" charset="-128"/>
                        </a:rPr>
                        <a:t>1</a:t>
                      </a:r>
                      <a:r>
                        <a:rPr kumimoji="1" lang="ja-JP" altLang="en-US" sz="900" dirty="0">
                          <a:solidFill>
                            <a:srgbClr val="FF0000"/>
                          </a:solidFill>
                          <a:latin typeface="メイリオ" panose="020B0604030504040204" pitchFamily="50" charset="-128"/>
                          <a:ea typeface="メイリオ" panose="020B0604030504040204" pitchFamily="50" charset="-128"/>
                        </a:rPr>
                        <a:t>時間 </a:t>
                      </a:r>
                      <a:r>
                        <a:rPr kumimoji="1" lang="en-US" altLang="ja-JP" sz="900" dirty="0">
                          <a:solidFill>
                            <a:srgbClr val="FF0000"/>
                          </a:solidFill>
                          <a:latin typeface="メイリオ" panose="020B0604030504040204" pitchFamily="50" charset="-128"/>
                          <a:ea typeface="メイリオ" panose="020B0604030504040204" pitchFamily="50" charset="-128"/>
                        </a:rPr>
                        <a:t>/</a:t>
                      </a:r>
                      <a:r>
                        <a:rPr kumimoji="1" lang="ja-JP" altLang="en-US" sz="900" dirty="0">
                          <a:solidFill>
                            <a:srgbClr val="FF0000"/>
                          </a:solidFill>
                          <a:latin typeface="メイリオ" panose="020B0604030504040204" pitchFamily="50" charset="-128"/>
                          <a:ea typeface="メイリオ" panose="020B0604030504040204" pitchFamily="50" charset="-128"/>
                        </a:rPr>
                        <a:t>日</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×5</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人</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×5</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日</a:t>
                      </a:r>
                      <a:endParaRPr kumimoji="1" lang="en-US" altLang="ja-JP" sz="900" kern="1200" dirty="0">
                        <a:solidFill>
                          <a:srgbClr val="FF0000"/>
                        </a:solidFill>
                        <a:latin typeface="メイリオ" panose="020B0604030504040204" pitchFamily="50" charset="-128"/>
                        <a:ea typeface="メイリオ" panose="020B0604030504040204" pitchFamily="50" charset="-128"/>
                        <a:cs typeface="+mn-cs"/>
                      </a:endParaRPr>
                    </a:p>
                    <a:p>
                      <a:pPr algn="ct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12.5</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時間</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週</a:t>
                      </a:r>
                      <a:endParaRPr kumimoji="1" lang="ja-JP" altLang="en-US" sz="9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b="0" dirty="0">
                          <a:solidFill>
                            <a:srgbClr val="00B0F0"/>
                          </a:solidFill>
                          <a:latin typeface="メイリオ" panose="020B0604030504040204" pitchFamily="50" charset="-128"/>
                          <a:ea typeface="メイリオ" panose="020B0604030504040204" pitchFamily="50" charset="-128"/>
                        </a:rPr>
                        <a:t>0</a:t>
                      </a:r>
                      <a:r>
                        <a:rPr kumimoji="1" lang="ja-JP" altLang="en-US" sz="900" b="0" dirty="0">
                          <a:solidFill>
                            <a:srgbClr val="00B0F0"/>
                          </a:solidFill>
                          <a:latin typeface="メイリオ" panose="020B0604030504040204" pitchFamily="50" charset="-128"/>
                          <a:ea typeface="メイリオ" panose="020B0604030504040204" pitchFamily="50" charset="-128"/>
                        </a:rPr>
                        <a:t>時間 </a:t>
                      </a:r>
                      <a:r>
                        <a:rPr kumimoji="1" lang="en-US" altLang="ja-JP" sz="900" b="0" dirty="0">
                          <a:solidFill>
                            <a:srgbClr val="00B0F0"/>
                          </a:solidFill>
                          <a:latin typeface="メイリオ" panose="020B0604030504040204" pitchFamily="50" charset="-128"/>
                          <a:ea typeface="メイリオ" panose="020B0604030504040204" pitchFamily="50" charset="-128"/>
                        </a:rPr>
                        <a:t>/</a:t>
                      </a:r>
                      <a:r>
                        <a:rPr kumimoji="1" lang="ja-JP" altLang="en-US" sz="900" b="0" dirty="0">
                          <a:solidFill>
                            <a:srgbClr val="00B0F0"/>
                          </a:solidFill>
                          <a:latin typeface="メイリオ" panose="020B0604030504040204" pitchFamily="50" charset="-128"/>
                          <a:ea typeface="メイリオ" panose="020B0604030504040204" pitchFamily="50" charset="-128"/>
                        </a:rPr>
                        <a:t>日</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kumimoji="1" lang="en-US" altLang="ja-JP" sz="900" b="0" kern="1200" dirty="0">
                          <a:solidFill>
                            <a:srgbClr val="00B0F0"/>
                          </a:solidFill>
                          <a:latin typeface="メイリオ" panose="020B0604030504040204" pitchFamily="50" charset="-128"/>
                          <a:ea typeface="メイリオ" panose="020B0604030504040204" pitchFamily="50" charset="-128"/>
                          <a:cs typeface="+mn-cs"/>
                        </a:rPr>
                        <a:t>12.5</a:t>
                      </a: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時間</a:t>
                      </a:r>
                      <a:r>
                        <a:rPr kumimoji="1" lang="en-US" altLang="ja-JP" sz="900" b="0" kern="1200" dirty="0">
                          <a:solidFill>
                            <a:srgbClr val="00B0F0"/>
                          </a:solidFill>
                          <a:latin typeface="メイリオ" panose="020B0604030504040204" pitchFamily="50" charset="-128"/>
                          <a:ea typeface="メイリオ" panose="020B0604030504040204" pitchFamily="50" charset="-128"/>
                          <a:cs typeface="+mn-cs"/>
                        </a:rPr>
                        <a:t>/</a:t>
                      </a: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週</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latinLnBrk="0" hangingPunct="1"/>
                      <a:endParaRPr kumimoji="1" lang="ja-JP" altLang="en-US" sz="1000" kern="1200" dirty="0">
                        <a:solidFill>
                          <a:schemeClr val="tx1"/>
                        </a:solidFill>
                        <a:latin typeface="+mj-ea"/>
                        <a:ea typeface="+mj-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83612519"/>
                  </a:ext>
                </a:extLst>
              </a:tr>
              <a:tr h="383605">
                <a:tc vMerge="1">
                  <a:txBody>
                    <a:bodyPr/>
                    <a:lstStyle/>
                    <a:p>
                      <a:endParaRPr lang="ja-JP" altLang="en-US" sz="12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kumimoji="1" lang="en-US" altLang="ja-JP"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kumimoji="1" lang="en-US" altLang="ja-JP"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900" dirty="0">
                          <a:latin typeface="メイリオ" panose="020B0604030504040204" pitchFamily="50" charset="-128"/>
                          <a:ea typeface="メイリオ" panose="020B0604030504040204" pitchFamily="50" charset="-128"/>
                        </a:rPr>
                        <a:t>状況の分析、課題の抽出</a:t>
                      </a:r>
                      <a:endParaRPr kumimoji="1" lang="en-US" altLang="ja-JP" sz="9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kumimoji="1" lang="en-US" altLang="ja-JP" sz="900" dirty="0">
                          <a:latin typeface="メイリオ" panose="020B0604030504040204" pitchFamily="50" charset="-128"/>
                          <a:ea typeface="メイリオ" panose="020B0604030504040204" pitchFamily="50" charset="-128"/>
                        </a:rPr>
                        <a:t>2</a:t>
                      </a:r>
                      <a:r>
                        <a:rPr kumimoji="1" lang="ja-JP" altLang="en-US" sz="900" dirty="0">
                          <a:latin typeface="メイリオ" panose="020B0604030504040204" pitchFamily="50" charset="-128"/>
                          <a:ea typeface="メイリオ" panose="020B0604030504040204" pitchFamily="50" charset="-128"/>
                        </a:rPr>
                        <a:t>時間</a:t>
                      </a:r>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×5</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人</a:t>
                      </a:r>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×5</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日</a:t>
                      </a:r>
                      <a:endParaRPr kumimoji="1" lang="en-US" altLang="ja-JP" sz="900" kern="1200" dirty="0">
                        <a:solidFill>
                          <a:schemeClr val="tx1"/>
                        </a:solidFill>
                        <a:latin typeface="メイリオ" panose="020B0604030504040204" pitchFamily="50" charset="-128"/>
                        <a:ea typeface="メイリオ" panose="020B0604030504040204" pitchFamily="50" charset="-128"/>
                        <a:cs typeface="+mn-cs"/>
                      </a:endParaRPr>
                    </a:p>
                    <a:p>
                      <a:pPr algn="ct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a:t>
                      </a:r>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50</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時間</a:t>
                      </a:r>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週</a:t>
                      </a:r>
                      <a:endParaRPr kumimoji="1" lang="en-US" altLang="ja-JP" sz="900" kern="1200" dirty="0">
                        <a:solidFill>
                          <a:schemeClr val="tx1"/>
                        </a:solidFill>
                        <a:latin typeface="メイリオ" panose="020B0604030504040204" pitchFamily="50" charset="-128"/>
                        <a:ea typeface="メイリオ" panose="020B0604030504040204" pitchFamily="50" charset="-128"/>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0" hangingPunct="1"/>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0</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時間</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latinLnBrk="0" hangingPunct="1"/>
                      <a:endParaRPr kumimoji="1" lang="ja-JP" altLang="en-US" sz="1000" kern="1200" dirty="0">
                        <a:solidFill>
                          <a:schemeClr val="tx1"/>
                        </a:solidFill>
                        <a:latin typeface="+mj-ea"/>
                        <a:ea typeface="+mj-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25167198"/>
                  </a:ext>
                </a:extLst>
              </a:tr>
              <a:tr h="262096">
                <a:tc rowSpan="2">
                  <a:txBody>
                    <a:bodyPr/>
                    <a:lstStyle/>
                    <a:p>
                      <a:pPr algn="ctr"/>
                      <a:r>
                        <a:rPr kumimoji="1" lang="ja-JP" altLang="en-US" sz="900" dirty="0">
                          <a:latin typeface="メイリオ" panose="020B0604030504040204" pitchFamily="50" charset="-128"/>
                          <a:ea typeface="メイリオ" panose="020B0604030504040204" pitchFamily="50" charset="-128"/>
                        </a:rPr>
                        <a:t>テスト実行者</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latin typeface="メイリオ" panose="020B0604030504040204" pitchFamily="50" charset="-128"/>
                          <a:ea typeface="メイリオ" panose="020B0604030504040204" pitchFamily="50" charset="-128"/>
                        </a:rPr>
                        <a:t>25</a:t>
                      </a:r>
                      <a:r>
                        <a:rPr kumimoji="1" lang="ja-JP" altLang="en-US" sz="900" dirty="0">
                          <a:latin typeface="メイリオ" panose="020B0604030504040204" pitchFamily="50" charset="-128"/>
                          <a:ea typeface="メイリオ" panose="020B0604030504040204" pitchFamily="50" charset="-128"/>
                        </a:rPr>
                        <a:t>名</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kumimoji="1" lang="en-US" altLang="ja-JP" sz="900" dirty="0">
                          <a:latin typeface="メイリオ" panose="020B0604030504040204" pitchFamily="50" charset="-128"/>
                          <a:ea typeface="メイリオ" panose="020B0604030504040204" pitchFamily="50" charset="-128"/>
                        </a:rPr>
                        <a:t>0.625</a:t>
                      </a:r>
                      <a:r>
                        <a:rPr kumimoji="1" lang="ja-JP" altLang="en-US" sz="900" dirty="0">
                          <a:latin typeface="メイリオ" panose="020B0604030504040204" pitchFamily="50" charset="-128"/>
                          <a:ea typeface="メイリオ" panose="020B0604030504040204" pitchFamily="50" charset="-128"/>
                        </a:rPr>
                        <a:t>万円</a:t>
                      </a:r>
                      <a:r>
                        <a:rPr kumimoji="1" lang="en-US" altLang="ja-JP" sz="900" dirty="0">
                          <a:latin typeface="メイリオ" panose="020B0604030504040204" pitchFamily="50" charset="-128"/>
                          <a:ea typeface="メイリオ" panose="020B0604030504040204" pitchFamily="50" charset="-128"/>
                        </a:rPr>
                        <a:t>/</a:t>
                      </a:r>
                      <a:r>
                        <a:rPr kumimoji="1" lang="ja-JP" altLang="en-US" sz="900" dirty="0">
                          <a:latin typeface="メイリオ" panose="020B0604030504040204" pitchFamily="50" charset="-128"/>
                          <a:ea typeface="メイリオ" panose="020B0604030504040204" pitchFamily="50" charset="-128"/>
                        </a:rPr>
                        <a:t>時</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結果・エビデンス登録</a:t>
                      </a:r>
                      <a:endParaRPr kumimoji="1" lang="ja-JP" altLang="en-US" sz="9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solidFill>
                            <a:srgbClr val="FF0000"/>
                          </a:solidFill>
                          <a:latin typeface="メイリオ" panose="020B0604030504040204" pitchFamily="50" charset="-128"/>
                          <a:ea typeface="メイリオ" panose="020B0604030504040204" pitchFamily="50" charset="-128"/>
                        </a:rPr>
                        <a:t>5</a:t>
                      </a:r>
                      <a:r>
                        <a:rPr kumimoji="1" lang="ja-JP" altLang="en-US" sz="900" dirty="0">
                          <a:solidFill>
                            <a:srgbClr val="FF0000"/>
                          </a:solidFill>
                          <a:latin typeface="メイリオ" panose="020B0604030504040204" pitchFamily="50" charset="-128"/>
                          <a:ea typeface="メイリオ" panose="020B0604030504040204" pitchFamily="50" charset="-128"/>
                        </a:rPr>
                        <a:t>時間</a:t>
                      </a:r>
                      <a:r>
                        <a:rPr kumimoji="1" lang="en-US" altLang="ja-JP" sz="900" dirty="0">
                          <a:solidFill>
                            <a:srgbClr val="FF0000"/>
                          </a:solidFill>
                          <a:latin typeface="メイリオ" panose="020B0604030504040204" pitchFamily="50" charset="-128"/>
                          <a:ea typeface="メイリオ" panose="020B0604030504040204" pitchFamily="50" charset="-128"/>
                        </a:rPr>
                        <a:t>/</a:t>
                      </a:r>
                      <a:r>
                        <a:rPr kumimoji="1" lang="ja-JP" altLang="en-US" sz="900" dirty="0">
                          <a:solidFill>
                            <a:srgbClr val="FF0000"/>
                          </a:solidFill>
                          <a:latin typeface="メイリオ" panose="020B0604030504040204" pitchFamily="50" charset="-128"/>
                          <a:ea typeface="メイリオ" panose="020B0604030504040204" pitchFamily="50" charset="-128"/>
                        </a:rPr>
                        <a:t>日</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×25</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人</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×5</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日</a:t>
                      </a:r>
                      <a:endParaRPr kumimoji="1" lang="en-US" altLang="ja-JP" sz="900" kern="1200" dirty="0">
                        <a:solidFill>
                          <a:srgbClr val="FF0000"/>
                        </a:solidFill>
                        <a:latin typeface="メイリオ" panose="020B0604030504040204" pitchFamily="50" charset="-128"/>
                        <a:ea typeface="メイリオ" panose="020B0604030504040204" pitchFamily="50" charset="-128"/>
                        <a:cs typeface="+mn-cs"/>
                      </a:endParaRPr>
                    </a:p>
                    <a:p>
                      <a:pPr algn="ct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125</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時間</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週</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b="0" kern="1200" dirty="0">
                          <a:solidFill>
                            <a:schemeClr val="tx1"/>
                          </a:solidFill>
                          <a:latin typeface="メイリオ" panose="020B0604030504040204" pitchFamily="50" charset="-128"/>
                          <a:ea typeface="メイリオ" panose="020B0604030504040204" pitchFamily="50" charset="-128"/>
                          <a:cs typeface="+mn-cs"/>
                        </a:rPr>
                        <a:t>4</a:t>
                      </a:r>
                      <a:r>
                        <a:rPr kumimoji="1" lang="ja-JP" altLang="en-US" sz="900" b="0" kern="1200" dirty="0">
                          <a:solidFill>
                            <a:schemeClr val="tx1"/>
                          </a:solidFill>
                          <a:latin typeface="メイリオ" panose="020B0604030504040204" pitchFamily="50" charset="-128"/>
                          <a:ea typeface="メイリオ" panose="020B0604030504040204" pitchFamily="50" charset="-128"/>
                          <a:cs typeface="+mn-cs"/>
                        </a:rPr>
                        <a:t>時間</a:t>
                      </a:r>
                      <a:r>
                        <a:rPr kumimoji="1" lang="en-US" altLang="ja-JP" sz="900" b="0" kern="1200" dirty="0">
                          <a:solidFill>
                            <a:schemeClr val="tx1"/>
                          </a:solidFill>
                          <a:latin typeface="メイリオ" panose="020B0604030504040204" pitchFamily="50" charset="-128"/>
                          <a:ea typeface="メイリオ" panose="020B0604030504040204" pitchFamily="50" charset="-128"/>
                          <a:cs typeface="+mn-cs"/>
                        </a:rPr>
                        <a:t>/</a:t>
                      </a:r>
                      <a:r>
                        <a:rPr kumimoji="1" lang="ja-JP" altLang="en-US" sz="900" b="0" kern="1200" dirty="0">
                          <a:solidFill>
                            <a:schemeClr val="tx1"/>
                          </a:solidFill>
                          <a:latin typeface="メイリオ" panose="020B0604030504040204" pitchFamily="50" charset="-128"/>
                          <a:ea typeface="メイリオ" panose="020B0604030504040204" pitchFamily="50" charset="-128"/>
                          <a:cs typeface="+mn-cs"/>
                        </a:rPr>
                        <a:t>日</a:t>
                      </a:r>
                      <a:r>
                        <a:rPr kumimoji="1" lang="en-US" altLang="ja-JP" sz="900" b="0" kern="1200" dirty="0">
                          <a:solidFill>
                            <a:schemeClr val="tx1"/>
                          </a:solidFill>
                          <a:latin typeface="メイリオ" panose="020B0604030504040204" pitchFamily="50" charset="-128"/>
                          <a:ea typeface="メイリオ" panose="020B0604030504040204" pitchFamily="50" charset="-128"/>
                          <a:cs typeface="+mn-cs"/>
                        </a:rPr>
                        <a:t>×25</a:t>
                      </a:r>
                      <a:r>
                        <a:rPr kumimoji="1" lang="ja-JP" altLang="en-US" sz="900" b="0" kern="1200" dirty="0">
                          <a:solidFill>
                            <a:schemeClr val="tx1"/>
                          </a:solidFill>
                          <a:latin typeface="メイリオ" panose="020B0604030504040204" pitchFamily="50" charset="-128"/>
                          <a:ea typeface="メイリオ" panose="020B0604030504040204" pitchFamily="50" charset="-128"/>
                          <a:cs typeface="+mn-cs"/>
                        </a:rPr>
                        <a:t>人</a:t>
                      </a:r>
                      <a:r>
                        <a:rPr kumimoji="1" lang="en-US" altLang="ja-JP" sz="900" b="0" kern="1200" dirty="0">
                          <a:solidFill>
                            <a:schemeClr val="tx1"/>
                          </a:solidFill>
                          <a:latin typeface="メイリオ" panose="020B0604030504040204" pitchFamily="50" charset="-128"/>
                          <a:ea typeface="メイリオ" panose="020B0604030504040204" pitchFamily="50" charset="-128"/>
                          <a:cs typeface="+mn-cs"/>
                        </a:rPr>
                        <a:t>×5</a:t>
                      </a:r>
                      <a:r>
                        <a:rPr kumimoji="1" lang="ja-JP" altLang="en-US" sz="900" b="0" kern="1200" dirty="0">
                          <a:solidFill>
                            <a:schemeClr val="tx1"/>
                          </a:solidFill>
                          <a:latin typeface="メイリオ" panose="020B0604030504040204" pitchFamily="50" charset="-128"/>
                          <a:ea typeface="メイリオ" panose="020B0604030504040204" pitchFamily="50" charset="-128"/>
                          <a:cs typeface="+mn-cs"/>
                        </a:rPr>
                        <a:t>日</a:t>
                      </a:r>
                      <a:endParaRPr kumimoji="1" lang="en-US" altLang="ja-JP" sz="900" b="0" kern="1200" dirty="0">
                        <a:solidFill>
                          <a:schemeClr val="tx1"/>
                        </a:solidFill>
                        <a:latin typeface="メイリオ" panose="020B0604030504040204" pitchFamily="50" charset="-128"/>
                        <a:ea typeface="メイリオ" panose="020B0604030504040204" pitchFamily="50" charset="-128"/>
                        <a:cs typeface="+mn-cs"/>
                      </a:endParaRPr>
                    </a:p>
                    <a:p>
                      <a:pPr algn="ct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a:t>
                      </a:r>
                      <a:r>
                        <a:rPr kumimoji="1" lang="en-US" altLang="ja-JP" sz="900" b="0" kern="1200" dirty="0">
                          <a:solidFill>
                            <a:srgbClr val="00B0F0"/>
                          </a:solidFill>
                          <a:latin typeface="メイリオ" panose="020B0604030504040204" pitchFamily="50" charset="-128"/>
                          <a:ea typeface="メイリオ" panose="020B0604030504040204" pitchFamily="50" charset="-128"/>
                          <a:cs typeface="+mn-cs"/>
                        </a:rPr>
                        <a:t>100</a:t>
                      </a: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時間</a:t>
                      </a:r>
                      <a:r>
                        <a:rPr kumimoji="1" lang="en-US" altLang="ja-JP" sz="900" b="0" kern="1200" dirty="0">
                          <a:solidFill>
                            <a:srgbClr val="00B0F0"/>
                          </a:solidFill>
                          <a:latin typeface="メイリオ" panose="020B0604030504040204" pitchFamily="50" charset="-128"/>
                          <a:ea typeface="メイリオ" panose="020B0604030504040204" pitchFamily="50" charset="-128"/>
                          <a:cs typeface="+mn-cs"/>
                        </a:rPr>
                        <a:t>/</a:t>
                      </a: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週</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kumimoji="1" lang="en-US" altLang="ja-JP" sz="900" b="0" kern="1200" dirty="0">
                          <a:solidFill>
                            <a:srgbClr val="00B0F0"/>
                          </a:solidFill>
                          <a:latin typeface="メイリオ" panose="020B0604030504040204" pitchFamily="50" charset="-128"/>
                          <a:ea typeface="メイリオ" panose="020B0604030504040204" pitchFamily="50" charset="-128"/>
                          <a:cs typeface="+mn-cs"/>
                        </a:rPr>
                        <a:t>25</a:t>
                      </a: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時間</a:t>
                      </a:r>
                      <a:r>
                        <a:rPr kumimoji="1" lang="en-US" altLang="ja-JP" sz="900" b="0" kern="1200" dirty="0">
                          <a:solidFill>
                            <a:srgbClr val="00B0F0"/>
                          </a:solidFill>
                          <a:latin typeface="メイリオ" panose="020B0604030504040204" pitchFamily="50" charset="-128"/>
                          <a:ea typeface="メイリオ" panose="020B0604030504040204" pitchFamily="50" charset="-128"/>
                          <a:cs typeface="+mn-cs"/>
                        </a:rPr>
                        <a:t>/</a:t>
                      </a: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週</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algn="ctr" defTabSz="914400" rtl="0" eaLnBrk="1" latinLnBrk="0" hangingPunct="1"/>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(25</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時間</a:t>
                      </a:r>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週＋</a:t>
                      </a:r>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12.5</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時間</a:t>
                      </a:r>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週</a:t>
                      </a:r>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a:t>
                      </a:r>
                    </a:p>
                    <a:p>
                      <a:pPr marL="0" algn="ctr" defTabSz="914400" rtl="0" eaLnBrk="1" latinLnBrk="0" hangingPunct="1"/>
                      <a:r>
                        <a:rPr kumimoji="1" lang="en-US" altLang="ja-JP" sz="900" kern="1200" dirty="0">
                          <a:solidFill>
                            <a:schemeClr val="tx1"/>
                          </a:solidFill>
                          <a:latin typeface="メイリオ" panose="020B0604030504040204" pitchFamily="50" charset="-128"/>
                          <a:ea typeface="メイリオ" panose="020B0604030504040204" pitchFamily="50" charset="-128"/>
                          <a:cs typeface="+mn-cs"/>
                        </a:rPr>
                        <a:t>×0.625</a:t>
                      </a:r>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万円</a:t>
                      </a:r>
                      <a:endParaRPr kumimoji="1" lang="en-US" altLang="ja-JP" sz="900" kern="1200" dirty="0">
                        <a:solidFill>
                          <a:schemeClr val="tx1"/>
                        </a:solidFill>
                        <a:latin typeface="メイリオ" panose="020B0604030504040204" pitchFamily="50" charset="-128"/>
                        <a:ea typeface="メイリオ" panose="020B0604030504040204" pitchFamily="50" charset="-128"/>
                        <a:cs typeface="+mn-cs"/>
                      </a:endParaRPr>
                    </a:p>
                    <a:p>
                      <a:pPr marL="0" algn="ctr" defTabSz="914400" rtl="0" eaLnBrk="1" latinLnBrk="0" hangingPunct="1"/>
                      <a:r>
                        <a:rPr kumimoji="1" lang="ja-JP" altLang="en-US" sz="900" kern="1200" dirty="0">
                          <a:solidFill>
                            <a:schemeClr val="tx1"/>
                          </a:solidFill>
                          <a:latin typeface="メイリオ" panose="020B0604030504040204" pitchFamily="50" charset="-128"/>
                          <a:ea typeface="メイリオ" panose="020B0604030504040204" pitchFamily="50" charset="-128"/>
                          <a:cs typeface="+mn-cs"/>
                        </a:rPr>
                        <a:t>＝</a:t>
                      </a:r>
                      <a:endParaRPr kumimoji="1" lang="en-US" altLang="ja-JP" sz="900" kern="1200" dirty="0">
                        <a:solidFill>
                          <a:schemeClr val="tx1"/>
                        </a:solidFill>
                        <a:latin typeface="メイリオ" panose="020B0604030504040204" pitchFamily="50" charset="-128"/>
                        <a:ea typeface="メイリオ" panose="020B0604030504040204" pitchFamily="50" charset="-128"/>
                        <a:cs typeface="+mn-cs"/>
                      </a:endParaRPr>
                    </a:p>
                    <a:p>
                      <a:pPr marL="0" algn="ctr" defTabSz="914400" rtl="0" eaLnBrk="1" latinLnBrk="0" hangingPunct="1"/>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約</a:t>
                      </a:r>
                      <a:r>
                        <a:rPr kumimoji="1" lang="en-US" altLang="ja-JP" sz="900" b="0" kern="1200" dirty="0">
                          <a:solidFill>
                            <a:srgbClr val="00B0F0"/>
                          </a:solidFill>
                          <a:latin typeface="メイリオ" panose="020B0604030504040204" pitchFamily="50" charset="-128"/>
                          <a:ea typeface="メイリオ" panose="020B0604030504040204" pitchFamily="50" charset="-128"/>
                          <a:cs typeface="+mn-cs"/>
                        </a:rPr>
                        <a:t>23.5</a:t>
                      </a: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万円</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8887538"/>
                  </a:ext>
                </a:extLst>
              </a:tr>
              <a:tr h="222016">
                <a:tc vMerge="1">
                  <a:txBody>
                    <a:bodyPr/>
                    <a:lstStyle/>
                    <a:p>
                      <a:pPr algn="ctr"/>
                      <a:endParaRPr kumimoji="1" lang="ja-JP" altLang="en-US"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kumimoji="1" lang="ja-JP" altLang="en-US" sz="9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kumimoji="1" lang="ja-JP" altLang="en-US"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900" dirty="0">
                          <a:latin typeface="メイリオ" panose="020B0604030504040204" pitchFamily="50" charset="-128"/>
                          <a:ea typeface="メイリオ" panose="020B0604030504040204" pitchFamily="50" charset="-128"/>
                        </a:rPr>
                        <a:t>進捗状況のまとめ、報告</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solidFill>
                            <a:srgbClr val="FF0000"/>
                          </a:solidFill>
                          <a:latin typeface="メイリオ" panose="020B0604030504040204" pitchFamily="50" charset="-128"/>
                          <a:ea typeface="メイリオ" panose="020B0604030504040204" pitchFamily="50" charset="-128"/>
                        </a:rPr>
                        <a:t>0.5</a:t>
                      </a:r>
                      <a:r>
                        <a:rPr kumimoji="1" lang="ja-JP" altLang="en-US" sz="900" dirty="0">
                          <a:solidFill>
                            <a:srgbClr val="FF0000"/>
                          </a:solidFill>
                          <a:latin typeface="メイリオ" panose="020B0604030504040204" pitchFamily="50" charset="-128"/>
                          <a:ea typeface="メイリオ" panose="020B0604030504040204" pitchFamily="50" charset="-128"/>
                        </a:rPr>
                        <a:t>時間</a:t>
                      </a:r>
                      <a:r>
                        <a:rPr kumimoji="1" lang="en-US" altLang="ja-JP" sz="900" dirty="0">
                          <a:solidFill>
                            <a:srgbClr val="FF0000"/>
                          </a:solidFill>
                          <a:latin typeface="メイリオ" panose="020B0604030504040204" pitchFamily="50" charset="-128"/>
                          <a:ea typeface="メイリオ" panose="020B0604030504040204" pitchFamily="50" charset="-128"/>
                        </a:rPr>
                        <a:t>/</a:t>
                      </a:r>
                      <a:r>
                        <a:rPr kumimoji="1" lang="ja-JP" altLang="en-US" sz="900" dirty="0">
                          <a:solidFill>
                            <a:srgbClr val="FF0000"/>
                          </a:solidFill>
                          <a:latin typeface="メイリオ" panose="020B0604030504040204" pitchFamily="50" charset="-128"/>
                          <a:ea typeface="メイリオ" panose="020B0604030504040204" pitchFamily="50" charset="-128"/>
                        </a:rPr>
                        <a:t>日</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×25</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人</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×5</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日</a:t>
                      </a:r>
                      <a:endParaRPr kumimoji="1" lang="en-US" altLang="ja-JP" sz="900" kern="1200" dirty="0">
                        <a:solidFill>
                          <a:srgbClr val="FF0000"/>
                        </a:solidFill>
                        <a:latin typeface="メイリオ" panose="020B0604030504040204" pitchFamily="50" charset="-128"/>
                        <a:ea typeface="メイリオ" panose="020B0604030504040204" pitchFamily="50" charset="-128"/>
                        <a:cs typeface="+mn-cs"/>
                      </a:endParaRPr>
                    </a:p>
                    <a:p>
                      <a:pPr algn="ct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12.5</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時間</a:t>
                      </a:r>
                      <a:r>
                        <a:rPr kumimoji="1" lang="en-US" altLang="ja-JP" sz="900" kern="1200" dirty="0">
                          <a:solidFill>
                            <a:srgbClr val="FF0000"/>
                          </a:solidFill>
                          <a:latin typeface="メイリオ" panose="020B0604030504040204" pitchFamily="50" charset="-128"/>
                          <a:ea typeface="メイリオ" panose="020B0604030504040204" pitchFamily="50" charset="-128"/>
                          <a:cs typeface="+mn-cs"/>
                        </a:rPr>
                        <a:t>/</a:t>
                      </a:r>
                      <a:r>
                        <a:rPr kumimoji="1" lang="ja-JP" altLang="en-US" sz="900" kern="1200" dirty="0">
                          <a:solidFill>
                            <a:srgbClr val="FF0000"/>
                          </a:solidFill>
                          <a:latin typeface="メイリオ" panose="020B0604030504040204" pitchFamily="50" charset="-128"/>
                          <a:ea typeface="メイリオ" panose="020B0604030504040204" pitchFamily="50" charset="-128"/>
                          <a:cs typeface="+mn-cs"/>
                        </a:rPr>
                        <a:t>週</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b="0" dirty="0">
                          <a:solidFill>
                            <a:srgbClr val="00B0F0"/>
                          </a:solidFill>
                          <a:latin typeface="メイリオ" panose="020B0604030504040204" pitchFamily="50" charset="-128"/>
                          <a:ea typeface="メイリオ" panose="020B0604030504040204" pitchFamily="50" charset="-128"/>
                        </a:rPr>
                        <a:t>0</a:t>
                      </a:r>
                      <a:r>
                        <a:rPr kumimoji="1" lang="ja-JP" altLang="en-US" sz="900" b="0" dirty="0">
                          <a:solidFill>
                            <a:srgbClr val="00B0F0"/>
                          </a:solidFill>
                          <a:latin typeface="メイリオ" panose="020B0604030504040204" pitchFamily="50" charset="-128"/>
                          <a:ea typeface="メイリオ" panose="020B0604030504040204" pitchFamily="50" charset="-128"/>
                        </a:rPr>
                        <a:t>時間</a:t>
                      </a:r>
                      <a:r>
                        <a:rPr kumimoji="1" lang="en-US" altLang="ja-JP" sz="900" b="0" dirty="0">
                          <a:solidFill>
                            <a:srgbClr val="00B0F0"/>
                          </a:solidFill>
                          <a:latin typeface="メイリオ" panose="020B0604030504040204" pitchFamily="50" charset="-128"/>
                          <a:ea typeface="メイリオ" panose="020B0604030504040204" pitchFamily="50" charset="-128"/>
                        </a:rPr>
                        <a:t>/</a:t>
                      </a:r>
                      <a:r>
                        <a:rPr kumimoji="1" lang="ja-JP" altLang="en-US" sz="900" b="0" dirty="0">
                          <a:solidFill>
                            <a:srgbClr val="00B0F0"/>
                          </a:solidFill>
                          <a:latin typeface="メイリオ" panose="020B0604030504040204" pitchFamily="50" charset="-128"/>
                          <a:ea typeface="メイリオ" panose="020B0604030504040204" pitchFamily="50" charset="-128"/>
                        </a:rPr>
                        <a:t>日</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kumimoji="1" lang="en-US" altLang="ja-JP" sz="900" b="0" kern="1200" dirty="0">
                          <a:solidFill>
                            <a:srgbClr val="00B0F0"/>
                          </a:solidFill>
                          <a:latin typeface="メイリオ" panose="020B0604030504040204" pitchFamily="50" charset="-128"/>
                          <a:ea typeface="メイリオ" panose="020B0604030504040204" pitchFamily="50" charset="-128"/>
                          <a:cs typeface="+mn-cs"/>
                        </a:rPr>
                        <a:t>12.5</a:t>
                      </a: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時間</a:t>
                      </a:r>
                      <a:r>
                        <a:rPr kumimoji="1" lang="en-US" altLang="ja-JP" sz="900" b="0" kern="1200" dirty="0">
                          <a:solidFill>
                            <a:srgbClr val="00B0F0"/>
                          </a:solidFill>
                          <a:latin typeface="メイリオ" panose="020B0604030504040204" pitchFamily="50" charset="-128"/>
                          <a:ea typeface="メイリオ" panose="020B0604030504040204" pitchFamily="50" charset="-128"/>
                          <a:cs typeface="+mn-cs"/>
                        </a:rPr>
                        <a:t>/</a:t>
                      </a:r>
                      <a:r>
                        <a:rPr kumimoji="1" lang="ja-JP" altLang="en-US" sz="900" b="0" kern="1200" dirty="0">
                          <a:solidFill>
                            <a:srgbClr val="00B0F0"/>
                          </a:solidFill>
                          <a:latin typeface="メイリオ" panose="020B0604030504040204" pitchFamily="50" charset="-128"/>
                          <a:ea typeface="メイリオ" panose="020B0604030504040204" pitchFamily="50" charset="-128"/>
                          <a:cs typeface="+mn-cs"/>
                        </a:rPr>
                        <a:t>週</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latinLnBrk="0" hangingPunct="1"/>
                      <a:endParaRPr kumimoji="1" lang="ja-JP" altLang="en-US" sz="1000" kern="1200" dirty="0">
                        <a:solidFill>
                          <a:schemeClr val="tx1"/>
                        </a:solidFill>
                        <a:latin typeface="+mj-ea"/>
                        <a:ea typeface="+mj-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5199226"/>
                  </a:ext>
                </a:extLst>
              </a:tr>
              <a:tr h="428402">
                <a:tc gridSpan="7">
                  <a:txBody>
                    <a:bodyPr/>
                    <a:lstStyle/>
                    <a:p>
                      <a:pPr algn="r"/>
                      <a:r>
                        <a:rPr kumimoji="1" lang="ja-JP" altLang="en-US" sz="1050" dirty="0">
                          <a:latin typeface="メイリオ" panose="020B0604030504040204" pitchFamily="50" charset="-128"/>
                          <a:ea typeface="メイリオ" panose="020B0604030504040204" pitchFamily="50" charset="-128"/>
                        </a:rPr>
                        <a:t>削減可能なコスト合計</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kumimoji="1" lang="ja-JP" altLang="en-US"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kumimoji="1" lang="ja-JP" altLang="en-US"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kumimoji="1" lang="ja-JP" altLang="en-US"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kumimoji="1" lang="ja-JP" altLang="en-US" sz="10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kumimoji="1" lang="ja-JP"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kumimoji="1" lang="ja-JP" altLang="en-US" sz="800" dirty="0">
                        <a:latin typeface="+mj-ea"/>
                        <a:ea typeface="+mj-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050" b="1" dirty="0">
                          <a:solidFill>
                            <a:srgbClr val="00B0F0"/>
                          </a:solidFill>
                          <a:latin typeface="メイリオ" panose="020B0604030504040204" pitchFamily="50" charset="-128"/>
                          <a:ea typeface="メイリオ" panose="020B0604030504040204" pitchFamily="50" charset="-128"/>
                        </a:rPr>
                        <a:t>約</a:t>
                      </a:r>
                      <a:r>
                        <a:rPr kumimoji="1" lang="en-US" altLang="ja-JP" sz="1050" b="1" dirty="0">
                          <a:solidFill>
                            <a:srgbClr val="00B0F0"/>
                          </a:solidFill>
                          <a:latin typeface="メイリオ" panose="020B0604030504040204" pitchFamily="50" charset="-128"/>
                          <a:ea typeface="メイリオ" panose="020B0604030504040204" pitchFamily="50" charset="-128"/>
                        </a:rPr>
                        <a:t>55</a:t>
                      </a:r>
                      <a:r>
                        <a:rPr kumimoji="1" lang="ja-JP" altLang="en-US" sz="1050" b="1" dirty="0">
                          <a:solidFill>
                            <a:srgbClr val="00B0F0"/>
                          </a:solidFill>
                          <a:latin typeface="メイリオ" panose="020B0604030504040204" pitchFamily="50" charset="-128"/>
                          <a:ea typeface="メイリオ" panose="020B0604030504040204" pitchFamily="50" charset="-128"/>
                        </a:rPr>
                        <a:t>万円</a:t>
                      </a:r>
                      <a:r>
                        <a:rPr kumimoji="1" lang="en-US" altLang="ja-JP" sz="1050" b="1" dirty="0">
                          <a:solidFill>
                            <a:srgbClr val="00B0F0"/>
                          </a:solidFill>
                          <a:latin typeface="メイリオ" panose="020B0604030504040204" pitchFamily="50" charset="-128"/>
                          <a:ea typeface="メイリオ" panose="020B0604030504040204" pitchFamily="50" charset="-128"/>
                        </a:rPr>
                        <a:t>/</a:t>
                      </a:r>
                      <a:r>
                        <a:rPr kumimoji="1" lang="ja-JP" altLang="en-US" sz="1050" b="1" dirty="0">
                          <a:solidFill>
                            <a:srgbClr val="00B0F0"/>
                          </a:solidFill>
                          <a:latin typeface="メイリオ" panose="020B0604030504040204" pitchFamily="50" charset="-128"/>
                          <a:ea typeface="メイリオ" panose="020B0604030504040204" pitchFamily="50" charset="-128"/>
                        </a:rPr>
                        <a:t>週</a:t>
                      </a:r>
                      <a:endParaRPr kumimoji="1" lang="en-US" altLang="ja-JP" sz="1050" b="1" dirty="0">
                        <a:solidFill>
                          <a:srgbClr val="00B0F0"/>
                        </a:solidFill>
                        <a:latin typeface="メイリオ" panose="020B0604030504040204" pitchFamily="50" charset="-128"/>
                        <a:ea typeface="メイリオ" panose="020B0604030504040204" pitchFamily="50" charset="-128"/>
                      </a:endParaRPr>
                    </a:p>
                    <a:p>
                      <a:pPr algn="ctr"/>
                      <a:r>
                        <a:rPr kumimoji="1" lang="ja-JP" altLang="en-US" sz="1050" b="1" dirty="0">
                          <a:solidFill>
                            <a:srgbClr val="00B0F0"/>
                          </a:solidFill>
                          <a:latin typeface="メイリオ" panose="020B0604030504040204" pitchFamily="50" charset="-128"/>
                          <a:ea typeface="メイリオ" panose="020B0604030504040204" pitchFamily="50" charset="-128"/>
                        </a:rPr>
                        <a:t>約</a:t>
                      </a:r>
                      <a:r>
                        <a:rPr kumimoji="1" lang="en-US" altLang="ja-JP" sz="1050" b="1" dirty="0">
                          <a:solidFill>
                            <a:srgbClr val="00B0F0"/>
                          </a:solidFill>
                          <a:latin typeface="メイリオ" panose="020B0604030504040204" pitchFamily="50" charset="-128"/>
                          <a:ea typeface="メイリオ" panose="020B0604030504040204" pitchFamily="50" charset="-128"/>
                        </a:rPr>
                        <a:t>218.75</a:t>
                      </a:r>
                      <a:r>
                        <a:rPr kumimoji="1" lang="ja-JP" altLang="en-US" sz="1050" b="1" dirty="0">
                          <a:solidFill>
                            <a:srgbClr val="00B0F0"/>
                          </a:solidFill>
                          <a:latin typeface="メイリオ" panose="020B0604030504040204" pitchFamily="50" charset="-128"/>
                          <a:ea typeface="メイリオ" panose="020B0604030504040204" pitchFamily="50" charset="-128"/>
                        </a:rPr>
                        <a:t>万円</a:t>
                      </a:r>
                      <a:r>
                        <a:rPr kumimoji="1" lang="en-US" altLang="ja-JP" sz="1050" b="1" dirty="0">
                          <a:solidFill>
                            <a:srgbClr val="00B0F0"/>
                          </a:solidFill>
                          <a:latin typeface="メイリオ" panose="020B0604030504040204" pitchFamily="50" charset="-128"/>
                          <a:ea typeface="メイリオ" panose="020B0604030504040204" pitchFamily="50" charset="-128"/>
                        </a:rPr>
                        <a:t>/</a:t>
                      </a:r>
                      <a:r>
                        <a:rPr kumimoji="1" lang="ja-JP" altLang="en-US" sz="1050" b="1" dirty="0">
                          <a:solidFill>
                            <a:srgbClr val="00B0F0"/>
                          </a:solidFill>
                          <a:latin typeface="メイリオ" panose="020B0604030504040204" pitchFamily="50" charset="-128"/>
                          <a:ea typeface="メイリオ" panose="020B0604030504040204" pitchFamily="50" charset="-128"/>
                        </a:rPr>
                        <a:t>月</a:t>
                      </a:r>
                      <a:endParaRPr kumimoji="1" lang="en-US" altLang="ja-JP" sz="1050" b="1" dirty="0">
                        <a:solidFill>
                          <a:srgbClr val="00B0F0"/>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1373334"/>
                  </a:ext>
                </a:extLst>
              </a:tr>
            </a:tbl>
          </a:graphicData>
        </a:graphic>
      </p:graphicFrame>
      <p:sp>
        <p:nvSpPr>
          <p:cNvPr id="10" name="正方形/長方形 9">
            <a:extLst>
              <a:ext uri="{FF2B5EF4-FFF2-40B4-BE49-F238E27FC236}">
                <a16:creationId xmlns:a16="http://schemas.microsoft.com/office/drawing/2014/main" id="{482C8D7D-B2B2-4DD2-A144-209707332FDE}"/>
              </a:ext>
            </a:extLst>
          </p:cNvPr>
          <p:cNvSpPr/>
          <p:nvPr/>
        </p:nvSpPr>
        <p:spPr>
          <a:xfrm flipH="1">
            <a:off x="827584" y="1588926"/>
            <a:ext cx="3782492" cy="26835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050" dirty="0">
                <a:solidFill>
                  <a:schemeClr val="tx1"/>
                </a:solidFill>
                <a:latin typeface="メイリオ"/>
                <a:ea typeface="メイリオ"/>
              </a:rPr>
              <a:t>チーム体制、マネージャ</a:t>
            </a:r>
            <a:r>
              <a:rPr lang="en-US" altLang="ja-JP" sz="1050" dirty="0">
                <a:solidFill>
                  <a:schemeClr val="tx1"/>
                </a:solidFill>
                <a:latin typeface="メイリオ"/>
                <a:ea typeface="メイリオ"/>
              </a:rPr>
              <a:t>5</a:t>
            </a:r>
            <a:r>
              <a:rPr lang="ja-JP" altLang="en-US" sz="1050" dirty="0">
                <a:solidFill>
                  <a:schemeClr val="tx1"/>
                </a:solidFill>
                <a:latin typeface="メイリオ"/>
                <a:ea typeface="メイリオ"/>
              </a:rPr>
              <a:t>名、テスト実行者</a:t>
            </a:r>
            <a:r>
              <a:rPr lang="en-US" altLang="ja-JP" sz="1050" dirty="0">
                <a:solidFill>
                  <a:schemeClr val="tx1"/>
                </a:solidFill>
                <a:latin typeface="メイリオ"/>
                <a:ea typeface="メイリオ"/>
              </a:rPr>
              <a:t>25</a:t>
            </a:r>
            <a:r>
              <a:rPr lang="ja-JP" altLang="en-US" sz="1050" dirty="0">
                <a:solidFill>
                  <a:schemeClr val="tx1"/>
                </a:solidFill>
                <a:latin typeface="メイリオ"/>
                <a:ea typeface="メイリオ"/>
              </a:rPr>
              <a:t>名の例</a:t>
            </a:r>
            <a:endParaRPr lang="en-US" altLang="ja-JP" sz="1050" dirty="0">
              <a:solidFill>
                <a:schemeClr val="tx1"/>
              </a:solidFill>
              <a:latin typeface="メイリオ"/>
              <a:ea typeface="メイリオ"/>
            </a:endParaRPr>
          </a:p>
        </p:txBody>
      </p:sp>
      <p:sp>
        <p:nvSpPr>
          <p:cNvPr id="11" name="正方形/長方形 10">
            <a:extLst>
              <a:ext uri="{FF2B5EF4-FFF2-40B4-BE49-F238E27FC236}">
                <a16:creationId xmlns:a16="http://schemas.microsoft.com/office/drawing/2014/main" id="{A0E74AE1-BCE7-49BA-8C73-023B7CF71313}"/>
              </a:ext>
            </a:extLst>
          </p:cNvPr>
          <p:cNvSpPr/>
          <p:nvPr/>
        </p:nvSpPr>
        <p:spPr>
          <a:xfrm flipH="1">
            <a:off x="2555776" y="5134362"/>
            <a:ext cx="5662096" cy="332656"/>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altLang="ja-JP" sz="1050" dirty="0">
                <a:solidFill>
                  <a:schemeClr val="tx1"/>
                </a:solidFill>
                <a:latin typeface="メイリオ"/>
                <a:ea typeface="メイリオ"/>
              </a:rPr>
              <a:t>CAT</a:t>
            </a:r>
            <a:r>
              <a:rPr lang="ja-JP" altLang="en-US" sz="1050" dirty="0">
                <a:solidFill>
                  <a:schemeClr val="tx1"/>
                </a:solidFill>
                <a:latin typeface="メイリオ"/>
                <a:ea typeface="メイリオ"/>
              </a:rPr>
              <a:t> </a:t>
            </a:r>
            <a:r>
              <a:rPr lang="en-US" altLang="ja-JP" sz="1050" dirty="0">
                <a:solidFill>
                  <a:schemeClr val="tx1"/>
                </a:solidFill>
                <a:latin typeface="メイリオ"/>
                <a:ea typeface="メイリオ"/>
              </a:rPr>
              <a:t>DL</a:t>
            </a:r>
            <a:r>
              <a:rPr lang="ja-JP" altLang="en-US" sz="1050" dirty="0">
                <a:solidFill>
                  <a:schemeClr val="tx1"/>
                </a:solidFill>
                <a:latin typeface="メイリオ"/>
                <a:ea typeface="メイリオ"/>
              </a:rPr>
              <a:t>版ライセンス費用</a:t>
            </a:r>
            <a:r>
              <a:rPr lang="en-US" altLang="ja-JP" sz="1050" dirty="0">
                <a:solidFill>
                  <a:schemeClr val="tx1"/>
                </a:solidFill>
                <a:latin typeface="メイリオ"/>
                <a:ea typeface="メイリオ"/>
              </a:rPr>
              <a:t>(</a:t>
            </a:r>
            <a:r>
              <a:rPr lang="ja-JP" altLang="en-US" sz="1050" dirty="0">
                <a:solidFill>
                  <a:schemeClr val="tx1"/>
                </a:solidFill>
                <a:latin typeface="メイリオ"/>
                <a:ea typeface="メイリオ"/>
              </a:rPr>
              <a:t>買い切り・</a:t>
            </a:r>
            <a:r>
              <a:rPr lang="en-US" altLang="ja-JP" sz="1050" dirty="0">
                <a:solidFill>
                  <a:schemeClr val="tx1"/>
                </a:solidFill>
                <a:latin typeface="メイリオ"/>
                <a:ea typeface="メイリオ"/>
              </a:rPr>
              <a:t>40</a:t>
            </a:r>
            <a:r>
              <a:rPr lang="ja-JP" altLang="en-US" sz="1050" dirty="0">
                <a:solidFill>
                  <a:schemeClr val="tx1"/>
                </a:solidFill>
                <a:latin typeface="メイリオ"/>
                <a:ea typeface="メイリオ"/>
              </a:rPr>
              <a:t>ユーザー</a:t>
            </a:r>
            <a:r>
              <a:rPr lang="en-US" altLang="ja-JP" sz="1050" dirty="0">
                <a:solidFill>
                  <a:schemeClr val="tx1"/>
                </a:solidFill>
                <a:latin typeface="メイリオ"/>
                <a:ea typeface="メイリオ"/>
              </a:rPr>
              <a:t>÷12</a:t>
            </a:r>
            <a:r>
              <a:rPr lang="ja-JP" altLang="en-US" sz="1050" dirty="0">
                <a:solidFill>
                  <a:schemeClr val="tx1"/>
                </a:solidFill>
                <a:latin typeface="メイリオ"/>
                <a:ea typeface="メイリオ"/>
              </a:rPr>
              <a:t>ヶ月</a:t>
            </a:r>
            <a:r>
              <a:rPr lang="en-US" altLang="ja-JP" sz="1050" dirty="0">
                <a:solidFill>
                  <a:schemeClr val="tx1"/>
                </a:solidFill>
                <a:latin typeface="メイリオ"/>
                <a:ea typeface="メイリオ"/>
              </a:rPr>
              <a:t>)</a:t>
            </a:r>
            <a:r>
              <a:rPr lang="ja-JP" altLang="en-US" sz="1050" dirty="0">
                <a:solidFill>
                  <a:schemeClr val="tx1"/>
                </a:solidFill>
                <a:latin typeface="メイリオ"/>
                <a:ea typeface="メイリオ"/>
              </a:rPr>
              <a:t>：</a:t>
            </a:r>
            <a:r>
              <a:rPr lang="en-US" altLang="ja-JP" sz="1050" dirty="0">
                <a:solidFill>
                  <a:schemeClr val="tx1"/>
                </a:solidFill>
                <a:latin typeface="メイリオ"/>
                <a:ea typeface="メイリオ"/>
              </a:rPr>
              <a:t>13.6</a:t>
            </a:r>
            <a:r>
              <a:rPr lang="ja-JP" altLang="en-US" sz="1050" dirty="0">
                <a:solidFill>
                  <a:schemeClr val="tx1"/>
                </a:solidFill>
                <a:latin typeface="メイリオ"/>
                <a:ea typeface="メイリオ"/>
              </a:rPr>
              <a:t>万円</a:t>
            </a:r>
            <a:r>
              <a:rPr lang="en-US" altLang="ja-JP" sz="1050" dirty="0">
                <a:solidFill>
                  <a:schemeClr val="tx1"/>
                </a:solidFill>
                <a:latin typeface="メイリオ"/>
                <a:ea typeface="メイリオ"/>
              </a:rPr>
              <a:t>/</a:t>
            </a:r>
            <a:r>
              <a:rPr lang="ja-JP" altLang="en-US" sz="1050" b="1" dirty="0">
                <a:solidFill>
                  <a:schemeClr val="tx1"/>
                </a:solidFill>
                <a:latin typeface="メイリオ"/>
                <a:ea typeface="メイリオ"/>
              </a:rPr>
              <a:t>月</a:t>
            </a:r>
            <a:r>
              <a:rPr lang="ja-JP" altLang="en-US" sz="1050" dirty="0">
                <a:solidFill>
                  <a:schemeClr val="tx1"/>
                </a:solidFill>
                <a:latin typeface="メイリオ"/>
                <a:ea typeface="メイリオ"/>
              </a:rPr>
              <a:t>・</a:t>
            </a:r>
            <a:r>
              <a:rPr lang="en-US" altLang="ja-JP" sz="1050" dirty="0">
                <a:solidFill>
                  <a:schemeClr val="tx1"/>
                </a:solidFill>
                <a:latin typeface="メイリオ"/>
                <a:ea typeface="メイリオ"/>
              </a:rPr>
              <a:t>40</a:t>
            </a:r>
            <a:r>
              <a:rPr lang="ja-JP" altLang="en-US" sz="1050" dirty="0">
                <a:solidFill>
                  <a:schemeClr val="tx1"/>
                </a:solidFill>
                <a:latin typeface="メイリオ"/>
                <a:ea typeface="メイリオ"/>
              </a:rPr>
              <a:t>ユーザー</a:t>
            </a:r>
            <a:endParaRPr lang="en-US" altLang="ja-JP" sz="1050" dirty="0">
              <a:solidFill>
                <a:schemeClr val="tx1"/>
              </a:solidFill>
              <a:latin typeface="メイリオ"/>
              <a:ea typeface="メイリオ"/>
            </a:endParaRPr>
          </a:p>
          <a:p>
            <a:pPr algn="r"/>
            <a:r>
              <a:rPr lang="en-US" altLang="ja-JP" sz="1050" dirty="0">
                <a:solidFill>
                  <a:schemeClr val="tx1"/>
                </a:solidFill>
                <a:latin typeface="メイリオ"/>
                <a:ea typeface="メイリオ"/>
              </a:rPr>
              <a:t>CAT</a:t>
            </a:r>
            <a:r>
              <a:rPr lang="ja-JP" altLang="en-US" sz="1050" dirty="0">
                <a:solidFill>
                  <a:schemeClr val="tx1"/>
                </a:solidFill>
                <a:latin typeface="メイリオ"/>
                <a:ea typeface="メイリオ"/>
              </a:rPr>
              <a:t> クラウド版サブスクリプション</a:t>
            </a:r>
            <a:r>
              <a:rPr lang="en-US" altLang="ja-JP" sz="1050" dirty="0">
                <a:solidFill>
                  <a:schemeClr val="tx1"/>
                </a:solidFill>
                <a:latin typeface="メイリオ"/>
                <a:ea typeface="メイリオ"/>
              </a:rPr>
              <a:t>(35</a:t>
            </a:r>
            <a:r>
              <a:rPr lang="ja-JP" altLang="en-US" sz="1050" dirty="0">
                <a:solidFill>
                  <a:schemeClr val="tx1"/>
                </a:solidFill>
                <a:latin typeface="メイリオ"/>
                <a:ea typeface="メイリオ"/>
              </a:rPr>
              <a:t>ユーザー・月額</a:t>
            </a:r>
            <a:r>
              <a:rPr lang="en-US" altLang="ja-JP" sz="1050" dirty="0">
                <a:solidFill>
                  <a:schemeClr val="tx1"/>
                </a:solidFill>
                <a:latin typeface="メイリオ"/>
                <a:ea typeface="メイリオ"/>
              </a:rPr>
              <a:t>)</a:t>
            </a:r>
            <a:r>
              <a:rPr lang="ja-JP" altLang="en-US" sz="1050" dirty="0">
                <a:solidFill>
                  <a:schemeClr val="tx1"/>
                </a:solidFill>
                <a:latin typeface="メイリオ"/>
                <a:ea typeface="メイリオ"/>
              </a:rPr>
              <a:t>：</a:t>
            </a:r>
            <a:r>
              <a:rPr lang="en-US" altLang="ja-JP" sz="1050" dirty="0">
                <a:solidFill>
                  <a:schemeClr val="tx1"/>
                </a:solidFill>
                <a:latin typeface="メイリオ"/>
                <a:ea typeface="メイリオ"/>
              </a:rPr>
              <a:t>9.28</a:t>
            </a:r>
            <a:r>
              <a:rPr lang="ja-JP" altLang="en-US" sz="1050" dirty="0">
                <a:solidFill>
                  <a:schemeClr val="tx1"/>
                </a:solidFill>
                <a:latin typeface="メイリオ"/>
                <a:ea typeface="メイリオ"/>
              </a:rPr>
              <a:t>万円</a:t>
            </a:r>
            <a:r>
              <a:rPr lang="en-US" altLang="ja-JP" sz="1050" dirty="0">
                <a:solidFill>
                  <a:schemeClr val="tx1"/>
                </a:solidFill>
                <a:latin typeface="メイリオ"/>
                <a:ea typeface="メイリオ"/>
              </a:rPr>
              <a:t>/</a:t>
            </a:r>
            <a:r>
              <a:rPr lang="ja-JP" altLang="en-US" sz="1050" b="1" dirty="0">
                <a:solidFill>
                  <a:schemeClr val="tx1"/>
                </a:solidFill>
                <a:latin typeface="メイリオ"/>
                <a:ea typeface="メイリオ"/>
              </a:rPr>
              <a:t>月</a:t>
            </a:r>
            <a:r>
              <a:rPr lang="ja-JP" altLang="en-US" sz="1050" dirty="0">
                <a:solidFill>
                  <a:schemeClr val="tx1"/>
                </a:solidFill>
                <a:latin typeface="メイリオ"/>
                <a:ea typeface="メイリオ"/>
              </a:rPr>
              <a:t>・</a:t>
            </a:r>
            <a:r>
              <a:rPr lang="en-US" altLang="ja-JP" sz="1050" dirty="0">
                <a:solidFill>
                  <a:schemeClr val="tx1"/>
                </a:solidFill>
                <a:latin typeface="メイリオ"/>
                <a:ea typeface="メイリオ"/>
              </a:rPr>
              <a:t>35</a:t>
            </a:r>
            <a:r>
              <a:rPr lang="ja-JP" altLang="en-US" sz="1050" dirty="0">
                <a:solidFill>
                  <a:schemeClr val="tx1"/>
                </a:solidFill>
                <a:latin typeface="メイリオ"/>
                <a:ea typeface="メイリオ"/>
              </a:rPr>
              <a:t>ユーザー</a:t>
            </a:r>
            <a:endParaRPr lang="en-US" altLang="ja-JP" sz="1050" dirty="0">
              <a:solidFill>
                <a:schemeClr val="tx1"/>
              </a:solidFill>
              <a:latin typeface="メイリオ"/>
              <a:ea typeface="メイリオ"/>
            </a:endParaRPr>
          </a:p>
        </p:txBody>
      </p:sp>
      <p:sp>
        <p:nvSpPr>
          <p:cNvPr id="13" name="正方形/長方形 12">
            <a:extLst>
              <a:ext uri="{FF2B5EF4-FFF2-40B4-BE49-F238E27FC236}">
                <a16:creationId xmlns:a16="http://schemas.microsoft.com/office/drawing/2014/main" id="{FDB69521-F149-4A13-B27B-71A76F849B45}"/>
              </a:ext>
            </a:extLst>
          </p:cNvPr>
          <p:cNvSpPr/>
          <p:nvPr/>
        </p:nvSpPr>
        <p:spPr>
          <a:xfrm flipH="1">
            <a:off x="1331640" y="5578608"/>
            <a:ext cx="6307022" cy="392826"/>
          </a:xfrm>
          <a:prstGeom prst="rect">
            <a:avLst/>
          </a:prstGeom>
          <a:solidFill>
            <a:schemeClr val="accent5">
              <a:lumMod val="50000"/>
            </a:schemeClr>
          </a:solidFill>
          <a:ln w="19050">
            <a:solidFill>
              <a:srgbClr val="215968"/>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bg1"/>
                </a:solidFill>
                <a:latin typeface="メイリオ"/>
                <a:ea typeface="メイリオ"/>
              </a:rPr>
              <a:t>求められる進捗管理の細かさに応じて、削減効果が大きくなります</a:t>
            </a:r>
            <a:endParaRPr lang="en-US" altLang="ja-JP" sz="1200" dirty="0">
              <a:solidFill>
                <a:schemeClr val="bg1"/>
              </a:solidFill>
              <a:latin typeface="メイリオ"/>
              <a:ea typeface="メイリオ"/>
            </a:endParaRPr>
          </a:p>
          <a:p>
            <a:pPr algn="ctr"/>
            <a:r>
              <a:rPr lang="ja-JP" altLang="en-US" sz="1200" dirty="0">
                <a:solidFill>
                  <a:schemeClr val="bg1"/>
                </a:solidFill>
                <a:latin typeface="メイリオ"/>
                <a:ea typeface="メイリオ"/>
              </a:rPr>
              <a:t>貴社での効果についてもお確かめください</a:t>
            </a:r>
            <a:endParaRPr lang="en-US" altLang="ja-JP" sz="1200" dirty="0">
              <a:solidFill>
                <a:schemeClr val="bg1"/>
              </a:solidFill>
              <a:latin typeface="メイリオ"/>
              <a:ea typeface="メイリオ"/>
            </a:endParaRPr>
          </a:p>
        </p:txBody>
      </p:sp>
      <p:sp>
        <p:nvSpPr>
          <p:cNvPr id="9" name="正方形/長方形 8">
            <a:extLst>
              <a:ext uri="{FF2B5EF4-FFF2-40B4-BE49-F238E27FC236}">
                <a16:creationId xmlns:a16="http://schemas.microsoft.com/office/drawing/2014/main" id="{D0EF1B45-09BB-466B-B8BA-0CE28CBD994F}"/>
              </a:ext>
            </a:extLst>
          </p:cNvPr>
          <p:cNvSpPr/>
          <p:nvPr/>
        </p:nvSpPr>
        <p:spPr>
          <a:xfrm flipH="1">
            <a:off x="611560" y="1327994"/>
            <a:ext cx="4392488" cy="26835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050" u="sng" dirty="0">
                <a:solidFill>
                  <a:schemeClr val="tx1"/>
                </a:solidFill>
                <a:latin typeface="メイリオ"/>
                <a:ea typeface="メイリオ"/>
              </a:rPr>
              <a:t>プロジェクト内で発生する作業に対するコスト削減例</a:t>
            </a:r>
            <a:endParaRPr lang="en-US" altLang="ja-JP" sz="1050" u="sng" dirty="0">
              <a:solidFill>
                <a:schemeClr val="tx1"/>
              </a:solidFill>
              <a:latin typeface="メイリオ"/>
              <a:ea typeface="メイリオ"/>
            </a:endParaRPr>
          </a:p>
        </p:txBody>
      </p:sp>
    </p:spTree>
    <p:extLst>
      <p:ext uri="{BB962C8B-B14F-4D97-AF65-F5344CB8AC3E}">
        <p14:creationId xmlns:p14="http://schemas.microsoft.com/office/powerpoint/2010/main" val="765896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E1D0A6E-E329-4DFB-9615-071354006689}"/>
              </a:ext>
            </a:extLst>
          </p:cNvPr>
          <p:cNvSpPr>
            <a:spLocks noGrp="1"/>
          </p:cNvSpPr>
          <p:nvPr>
            <p:ph type="sldNum" sz="quarter" idx="10"/>
          </p:nvPr>
        </p:nvSpPr>
        <p:spPr/>
        <p:txBody>
          <a:bodyPr/>
          <a:lstStyle/>
          <a:p>
            <a:fld id="{990DADC3-A982-4036-8418-CA3D2ADE099F}" type="slidenum">
              <a:rPr kumimoji="1" lang="ja-JP" altLang="en-US" smtClean="0"/>
              <a:pPr/>
              <a:t>8</a:t>
            </a:fld>
            <a:endParaRPr kumimoji="1" lang="ja-JP" altLang="en-US" dirty="0"/>
          </a:p>
        </p:txBody>
      </p:sp>
      <p:sp>
        <p:nvSpPr>
          <p:cNvPr id="5" name="タイトル 4">
            <a:extLst>
              <a:ext uri="{FF2B5EF4-FFF2-40B4-BE49-F238E27FC236}">
                <a16:creationId xmlns:a16="http://schemas.microsoft.com/office/drawing/2014/main" id="{4385E4AB-7727-435B-8D78-966C33AF4D19}"/>
              </a:ext>
            </a:extLst>
          </p:cNvPr>
          <p:cNvSpPr>
            <a:spLocks noGrp="1"/>
          </p:cNvSpPr>
          <p:nvPr>
            <p:ph type="title"/>
          </p:nvPr>
        </p:nvSpPr>
        <p:spPr>
          <a:xfrm>
            <a:off x="431540" y="523656"/>
            <a:ext cx="8280920" cy="460375"/>
          </a:xfrm>
        </p:spPr>
        <p:txBody>
          <a:bodyPr/>
          <a:lstStyle/>
          <a:p>
            <a:pPr algn="l"/>
            <a:r>
              <a:rPr kumimoji="1" lang="ja-JP" altLang="en-US" dirty="0">
                <a:latin typeface="メイリオ" panose="020B0604030504040204" pitchFamily="50" charset="-128"/>
                <a:ea typeface="メイリオ" panose="020B0604030504040204" pitchFamily="50" charset="-128"/>
              </a:rPr>
              <a:t>テスト管理ツール「</a:t>
            </a:r>
            <a:r>
              <a:rPr kumimoji="1" lang="en-US" altLang="ja-JP" dirty="0">
                <a:latin typeface="メイリオ" panose="020B0604030504040204" pitchFamily="50" charset="-128"/>
                <a:ea typeface="メイリオ" panose="020B0604030504040204" pitchFamily="50" charset="-128"/>
              </a:rPr>
              <a:t>CAT</a:t>
            </a:r>
            <a:r>
              <a:rPr kumimoji="1" lang="ja-JP" altLang="en-US" dirty="0">
                <a:latin typeface="メイリオ" panose="020B0604030504040204" pitchFamily="50" charset="-128"/>
                <a:ea typeface="メイリオ" panose="020B0604030504040204" pitchFamily="50" charset="-128"/>
              </a:rPr>
              <a:t>」が得意なポイント・機能</a:t>
            </a:r>
          </a:p>
        </p:txBody>
      </p:sp>
      <p:graphicFrame>
        <p:nvGraphicFramePr>
          <p:cNvPr id="6" name="表 5">
            <a:extLst>
              <a:ext uri="{FF2B5EF4-FFF2-40B4-BE49-F238E27FC236}">
                <a16:creationId xmlns:a16="http://schemas.microsoft.com/office/drawing/2014/main" id="{79ADD4A9-F273-4818-BA98-C84F7BA138A2}"/>
              </a:ext>
            </a:extLst>
          </p:cNvPr>
          <p:cNvGraphicFramePr>
            <a:graphicFrameLocks noGrp="1"/>
          </p:cNvGraphicFramePr>
          <p:nvPr>
            <p:extLst>
              <p:ext uri="{D42A27DB-BD31-4B8C-83A1-F6EECF244321}">
                <p14:modId xmlns:p14="http://schemas.microsoft.com/office/powerpoint/2010/main" val="2034004917"/>
              </p:ext>
            </p:extLst>
          </p:nvPr>
        </p:nvGraphicFramePr>
        <p:xfrm>
          <a:off x="858773" y="1730672"/>
          <a:ext cx="7364982" cy="3822554"/>
        </p:xfrm>
        <a:graphic>
          <a:graphicData uri="http://schemas.openxmlformats.org/drawingml/2006/table">
            <a:tbl>
              <a:tblPr firstRow="1" bandRow="1">
                <a:tableStyleId>{2D5ABB26-0587-4C30-8999-92F81FD0307C}</a:tableStyleId>
              </a:tblPr>
              <a:tblGrid>
                <a:gridCol w="1753643">
                  <a:extLst>
                    <a:ext uri="{9D8B030D-6E8A-4147-A177-3AD203B41FA5}">
                      <a16:colId xmlns:a16="http://schemas.microsoft.com/office/drawing/2014/main" val="2639493259"/>
                    </a:ext>
                  </a:extLst>
                </a:gridCol>
                <a:gridCol w="5611339">
                  <a:extLst>
                    <a:ext uri="{9D8B030D-6E8A-4147-A177-3AD203B41FA5}">
                      <a16:colId xmlns:a16="http://schemas.microsoft.com/office/drawing/2014/main" val="1229597515"/>
                    </a:ext>
                  </a:extLst>
                </a:gridCol>
              </a:tblGrid>
              <a:tr h="322712">
                <a:tc>
                  <a:txBody>
                    <a:bodyPr/>
                    <a:lstStyle/>
                    <a:p>
                      <a:pPr algn="ctr"/>
                      <a:r>
                        <a:rPr kumimoji="1" lang="ja-JP" altLang="en-US" sz="1100" u="sng" dirty="0">
                          <a:latin typeface="メイリオ" panose="020B0604030504040204" pitchFamily="50" charset="-128"/>
                          <a:ea typeface="メイリオ" panose="020B0604030504040204" pitchFamily="50" charset="-128"/>
                        </a:rPr>
                        <a:t>ポイント</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100" u="sng" dirty="0">
                          <a:latin typeface="メイリオ" panose="020B0604030504040204" pitchFamily="50" charset="-128"/>
                          <a:ea typeface="メイリオ" panose="020B0604030504040204" pitchFamily="50" charset="-128"/>
                        </a:rPr>
                        <a:t>機能</a:t>
                      </a:r>
                      <a:endParaRPr kumimoji="1" lang="en-US" altLang="ja-JP" sz="1100" u="sng"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3723216"/>
                  </a:ext>
                </a:extLst>
              </a:tr>
              <a:tr h="673756">
                <a:tc>
                  <a:txBody>
                    <a:bodyPr/>
                    <a:lstStyle/>
                    <a:p>
                      <a:pPr algn="l"/>
                      <a:r>
                        <a:rPr kumimoji="1" lang="ja-JP" altLang="en-US" sz="1100" dirty="0">
                          <a:solidFill>
                            <a:srgbClr val="FF0000"/>
                          </a:solidFill>
                          <a:latin typeface="メイリオ" panose="020B0604030504040204" pitchFamily="50" charset="-128"/>
                          <a:ea typeface="メイリオ" panose="020B0604030504040204" pitchFamily="50" charset="-128"/>
                        </a:rPr>
                        <a:t>テストプロジェクト管理に必要な機能を搭載</a:t>
                      </a:r>
                      <a:endParaRPr kumimoji="1" lang="en-US" altLang="ja-JP" sz="11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1100" dirty="0">
                          <a:latin typeface="メイリオ" panose="020B0604030504040204" pitchFamily="50" charset="-128"/>
                          <a:ea typeface="メイリオ" panose="020B0604030504040204" pitchFamily="50" charset="-128"/>
                        </a:rPr>
                        <a:t>・テストケース管理・実施管理・エビデンス管理</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・課題</a:t>
                      </a:r>
                      <a:r>
                        <a:rPr kumimoji="1" lang="en-US" altLang="ja-JP" sz="1100" dirty="0">
                          <a:latin typeface="メイリオ" panose="020B0604030504040204" pitchFamily="50" charset="-128"/>
                          <a:ea typeface="メイリオ" panose="020B0604030504040204" pitchFamily="50" charset="-128"/>
                        </a:rPr>
                        <a:t>(</a:t>
                      </a:r>
                      <a:r>
                        <a:rPr kumimoji="1" lang="ja-JP" altLang="en-US" sz="1100" dirty="0">
                          <a:latin typeface="メイリオ" panose="020B0604030504040204" pitchFamily="50" charset="-128"/>
                          <a:ea typeface="メイリオ" panose="020B0604030504040204" pitchFamily="50" charset="-128"/>
                        </a:rPr>
                        <a:t>バグ・問合せ等</a:t>
                      </a:r>
                      <a:r>
                        <a:rPr kumimoji="1" lang="en-US" altLang="ja-JP" sz="1100" dirty="0">
                          <a:latin typeface="メイリオ" panose="020B0604030504040204" pitchFamily="50" charset="-128"/>
                          <a:ea typeface="メイリオ" panose="020B0604030504040204" pitchFamily="50" charset="-128"/>
                        </a:rPr>
                        <a:t>)</a:t>
                      </a:r>
                      <a:r>
                        <a:rPr kumimoji="1" lang="ja-JP" altLang="en-US" sz="1100" dirty="0">
                          <a:latin typeface="メイリオ" panose="020B0604030504040204" pitchFamily="50" charset="-128"/>
                          <a:ea typeface="メイリオ" panose="020B0604030504040204" pitchFamily="50" charset="-128"/>
                        </a:rPr>
                        <a:t>管理</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solidFill>
                            <a:srgbClr val="FF0000"/>
                          </a:solidFill>
                          <a:latin typeface="メイリオ" panose="020B0604030504040204" pitchFamily="50" charset="-128"/>
                          <a:ea typeface="メイリオ" panose="020B0604030504040204" pitchFamily="50" charset="-128"/>
                        </a:rPr>
                        <a:t>・進捗・予実管理、品質分析</a:t>
                      </a:r>
                      <a:endParaRPr kumimoji="1" lang="en-US" altLang="ja-JP" sz="1100" dirty="0">
                        <a:solidFill>
                          <a:srgbClr val="FF0000"/>
                        </a:solidFill>
                        <a:latin typeface="メイリオ" panose="020B0604030504040204" pitchFamily="50" charset="-128"/>
                        <a:ea typeface="メイリオ" panose="020B0604030504040204" pitchFamily="50" charset="-128"/>
                      </a:endParaRPr>
                    </a:p>
                    <a:p>
                      <a:r>
                        <a:rPr kumimoji="1" lang="ja-JP" altLang="en-US" sz="1100" dirty="0">
                          <a:solidFill>
                            <a:srgbClr val="FF0000"/>
                          </a:solidFill>
                          <a:latin typeface="メイリオ" panose="020B0604030504040204" pitchFamily="50" charset="-128"/>
                          <a:ea typeface="メイリオ" panose="020B0604030504040204" pitchFamily="50" charset="-128"/>
                        </a:rPr>
                        <a:t>・各種データのインポート・エクスポート</a:t>
                      </a:r>
                      <a:endParaRPr kumimoji="1" lang="en-US" altLang="ja-JP" sz="11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8400619"/>
                  </a:ext>
                </a:extLst>
              </a:tr>
              <a:tr h="894397">
                <a:tc>
                  <a:txBody>
                    <a:bodyPr/>
                    <a:lstStyle/>
                    <a:p>
                      <a:pPr algn="l"/>
                      <a:r>
                        <a:rPr kumimoji="1" lang="ja-JP" altLang="en-US" sz="1100" dirty="0">
                          <a:latin typeface="メイリオ" panose="020B0604030504040204" pitchFamily="50" charset="-128"/>
                          <a:ea typeface="メイリオ" panose="020B0604030504040204" pitchFamily="50" charset="-128"/>
                        </a:rPr>
                        <a:t>多様な運用を実現するカスタマイズ性</a:t>
                      </a:r>
                      <a:endParaRPr kumimoji="1" lang="en-US" altLang="ja-JP" sz="11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1100" dirty="0">
                          <a:latin typeface="メイリオ" panose="020B0604030504040204" pitchFamily="50" charset="-128"/>
                          <a:ea typeface="メイリオ" panose="020B0604030504040204" pitchFamily="50" charset="-128"/>
                        </a:rPr>
                        <a:t>・進捗のカウントをカスタマイズ</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a:t>
                      </a:r>
                      <a:r>
                        <a:rPr kumimoji="1" lang="en-US" altLang="ja-JP" sz="1100" dirty="0">
                          <a:latin typeface="メイリオ" panose="020B0604030504040204" pitchFamily="50" charset="-128"/>
                          <a:ea typeface="メイリオ" panose="020B0604030504040204" pitchFamily="50" charset="-128"/>
                        </a:rPr>
                        <a:t>(NG</a:t>
                      </a:r>
                      <a:r>
                        <a:rPr kumimoji="1" lang="ja-JP" altLang="en-US" sz="1100" dirty="0">
                          <a:latin typeface="メイリオ" panose="020B0604030504040204" pitchFamily="50" charset="-128"/>
                          <a:ea typeface="メイリオ" panose="020B0604030504040204" pitchFamily="50" charset="-128"/>
                        </a:rPr>
                        <a:t>ケースを進捗として扱うか</a:t>
                      </a:r>
                      <a:r>
                        <a:rPr kumimoji="1" lang="ja-JP" altLang="en-US" sz="1100" dirty="0" err="1">
                          <a:latin typeface="メイリオ" panose="020B0604030504040204" pitchFamily="50" charset="-128"/>
                          <a:ea typeface="メイリオ" panose="020B0604030504040204" pitchFamily="50" charset="-128"/>
                        </a:rPr>
                        <a:t>？、</a:t>
                      </a:r>
                      <a:r>
                        <a:rPr kumimoji="1" lang="ja-JP" altLang="en-US" sz="1100" dirty="0">
                          <a:latin typeface="メイリオ" panose="020B0604030504040204" pitchFamily="50" charset="-128"/>
                          <a:ea typeface="メイリオ" panose="020B0604030504040204" pitchFamily="50" charset="-128"/>
                        </a:rPr>
                        <a:t>対象外を総ケース数に含むか</a:t>
                      </a:r>
                      <a:r>
                        <a:rPr kumimoji="1" lang="en-US" altLang="ja-JP" sz="1100" dirty="0">
                          <a:latin typeface="メイリオ" panose="020B0604030504040204" pitchFamily="50" charset="-128"/>
                          <a:ea typeface="メイリオ" panose="020B0604030504040204" pitchFamily="50" charset="-128"/>
                        </a:rPr>
                        <a:t>)</a:t>
                      </a:r>
                    </a:p>
                    <a:p>
                      <a:r>
                        <a:rPr kumimoji="1" lang="ja-JP" altLang="en-US" sz="1100" dirty="0">
                          <a:latin typeface="メイリオ" panose="020B0604030504040204" pitchFamily="50" charset="-128"/>
                          <a:ea typeface="メイリオ" panose="020B0604030504040204" pitchFamily="50" charset="-128"/>
                        </a:rPr>
                        <a:t>・再鑑</a:t>
                      </a:r>
                      <a:r>
                        <a:rPr kumimoji="1" lang="en-US" altLang="ja-JP" sz="1100" dirty="0">
                          <a:latin typeface="メイリオ" panose="020B0604030504040204" pitchFamily="50" charset="-128"/>
                          <a:ea typeface="メイリオ" panose="020B0604030504040204" pitchFamily="50" charset="-128"/>
                        </a:rPr>
                        <a:t>(</a:t>
                      </a:r>
                      <a:r>
                        <a:rPr kumimoji="1" lang="ja-JP" altLang="en-US" sz="1100" dirty="0">
                          <a:latin typeface="メイリオ" panose="020B0604030504040204" pitchFamily="50" charset="-128"/>
                          <a:ea typeface="メイリオ" panose="020B0604030504040204" pitchFamily="50" charset="-128"/>
                        </a:rPr>
                        <a:t>打鍵と仕様検証を分ける</a:t>
                      </a:r>
                      <a:r>
                        <a:rPr kumimoji="1" lang="en-US" altLang="ja-JP" sz="1100" dirty="0">
                          <a:latin typeface="メイリオ" panose="020B0604030504040204" pitchFamily="50" charset="-128"/>
                          <a:ea typeface="メイリオ" panose="020B0604030504040204" pitchFamily="50" charset="-128"/>
                        </a:rPr>
                        <a:t>)</a:t>
                      </a:r>
                      <a:r>
                        <a:rPr kumimoji="1" lang="ja-JP" altLang="en-US" sz="1100" dirty="0">
                          <a:latin typeface="メイリオ" panose="020B0604030504040204" pitchFamily="50" charset="-128"/>
                          <a:ea typeface="メイリオ" panose="020B0604030504040204" pitchFamily="50" charset="-128"/>
                        </a:rPr>
                        <a:t>を運用をサポート</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・課題管理をカスタマイズ</a:t>
                      </a:r>
                      <a:r>
                        <a:rPr kumimoji="1" lang="en-US" altLang="ja-JP" sz="1100" dirty="0">
                          <a:latin typeface="メイリオ" panose="020B0604030504040204" pitchFamily="50" charset="-128"/>
                          <a:ea typeface="メイリオ" panose="020B0604030504040204" pitchFamily="50" charset="-128"/>
                        </a:rPr>
                        <a:t>(</a:t>
                      </a:r>
                      <a:r>
                        <a:rPr kumimoji="1" lang="ja-JP" altLang="en-US" sz="1100" dirty="0">
                          <a:latin typeface="メイリオ" panose="020B0604030504040204" pitchFamily="50" charset="-128"/>
                          <a:ea typeface="メイリオ" panose="020B0604030504040204" pitchFamily="50" charset="-128"/>
                        </a:rPr>
                        <a:t>ワークフロー・カスタムフィールド</a:t>
                      </a:r>
                      <a:r>
                        <a:rPr kumimoji="1" lang="en-US" altLang="ja-JP" sz="1100" dirty="0">
                          <a:latin typeface="メイリオ" panose="020B0604030504040204" pitchFamily="50" charset="-128"/>
                          <a:ea typeface="メイリオ" panose="020B0604030504040204" pitchFamily="50" charset="-128"/>
                        </a:rPr>
                        <a:t>)</a:t>
                      </a:r>
                      <a:r>
                        <a:rPr kumimoji="1" lang="ja-JP" altLang="en-US" sz="1100" dirty="0">
                          <a:latin typeface="メイリオ" panose="020B0604030504040204" pitchFamily="50" charset="-128"/>
                          <a:ea typeface="メイリオ" panose="020B0604030504040204" pitchFamily="50" charset="-128"/>
                        </a:rPr>
                        <a:t>し</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　品質分析に必要な情報を確実に収集</a:t>
                      </a:r>
                      <a:endParaRPr kumimoji="1" lang="en-US" altLang="ja-JP" sz="11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8644869"/>
                  </a:ext>
                </a:extLst>
              </a:tr>
              <a:tr h="653598">
                <a:tc>
                  <a:txBody>
                    <a:bodyPr/>
                    <a:lstStyle/>
                    <a:p>
                      <a:pPr algn="l"/>
                      <a:r>
                        <a:rPr kumimoji="1" lang="ja-JP" altLang="en-US" sz="1100" dirty="0">
                          <a:solidFill>
                            <a:srgbClr val="FF0000"/>
                          </a:solidFill>
                          <a:latin typeface="メイリオ" panose="020B0604030504040204" pitchFamily="50" charset="-128"/>
                          <a:ea typeface="メイリオ" panose="020B0604030504040204" pitchFamily="50" charset="-128"/>
                        </a:rPr>
                        <a:t>詳細な進捗・品質情報をリアルタイムに表示</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1100" dirty="0">
                          <a:solidFill>
                            <a:srgbClr val="FF0000"/>
                          </a:solidFill>
                          <a:latin typeface="メイリオ" panose="020B0604030504040204" pitchFamily="50" charset="-128"/>
                          <a:ea typeface="メイリオ" panose="020B0604030504040204" pitchFamily="50" charset="-128"/>
                        </a:rPr>
                        <a:t>・バグの発生・対応状況、テスト消化状況を時系列</a:t>
                      </a:r>
                      <a:r>
                        <a:rPr kumimoji="1" lang="en-US" altLang="ja-JP" sz="1100" dirty="0">
                          <a:solidFill>
                            <a:srgbClr val="FF0000"/>
                          </a:solidFill>
                          <a:latin typeface="メイリオ" panose="020B0604030504040204" pitchFamily="50" charset="-128"/>
                          <a:ea typeface="メイリオ" panose="020B0604030504040204" pitchFamily="50" charset="-128"/>
                        </a:rPr>
                        <a:t>(</a:t>
                      </a:r>
                      <a:r>
                        <a:rPr kumimoji="1" lang="ja-JP" altLang="en-US" sz="1100" dirty="0">
                          <a:solidFill>
                            <a:srgbClr val="FF0000"/>
                          </a:solidFill>
                          <a:latin typeface="メイリオ" panose="020B0604030504040204" pitchFamily="50" charset="-128"/>
                          <a:ea typeface="メイリオ" panose="020B0604030504040204" pitchFamily="50" charset="-128"/>
                        </a:rPr>
                        <a:t>時・日・週・月</a:t>
                      </a:r>
                      <a:r>
                        <a:rPr kumimoji="1" lang="en-US" altLang="ja-JP" sz="1100" dirty="0">
                          <a:solidFill>
                            <a:srgbClr val="FF0000"/>
                          </a:solidFill>
                          <a:latin typeface="メイリオ" panose="020B0604030504040204" pitchFamily="50" charset="-128"/>
                          <a:ea typeface="メイリオ" panose="020B0604030504040204" pitchFamily="50" charset="-128"/>
                        </a:rPr>
                        <a:t>)</a:t>
                      </a:r>
                      <a:r>
                        <a:rPr kumimoji="1" lang="ja-JP" altLang="en-US" sz="1100" dirty="0">
                          <a:solidFill>
                            <a:srgbClr val="FF0000"/>
                          </a:solidFill>
                          <a:latin typeface="メイリオ" panose="020B0604030504040204" pitchFamily="50" charset="-128"/>
                          <a:ea typeface="メイリオ" panose="020B0604030504040204" pitchFamily="50" charset="-128"/>
                        </a:rPr>
                        <a:t>で表示</a:t>
                      </a:r>
                      <a:endParaRPr kumimoji="1" lang="en-US" altLang="ja-JP" sz="1100" dirty="0">
                        <a:solidFill>
                          <a:srgbClr val="FF0000"/>
                        </a:solidFill>
                        <a:latin typeface="メイリオ" panose="020B0604030504040204" pitchFamily="50" charset="-128"/>
                        <a:ea typeface="メイリオ" panose="020B0604030504040204" pitchFamily="50" charset="-128"/>
                      </a:endParaRPr>
                    </a:p>
                    <a:p>
                      <a:r>
                        <a:rPr kumimoji="1" lang="ja-JP" altLang="en-US" sz="1100" dirty="0">
                          <a:solidFill>
                            <a:srgbClr val="FF0000"/>
                          </a:solidFill>
                          <a:latin typeface="メイリオ" panose="020B0604030504040204" pitchFamily="50" charset="-128"/>
                          <a:ea typeface="メイリオ" panose="020B0604030504040204" pitchFamily="50" charset="-128"/>
                        </a:rPr>
                        <a:t>・主要な品質情報を表示</a:t>
                      </a:r>
                      <a:r>
                        <a:rPr kumimoji="1" lang="en-US" altLang="ja-JP" sz="1100" dirty="0">
                          <a:solidFill>
                            <a:srgbClr val="FF0000"/>
                          </a:solidFill>
                          <a:latin typeface="メイリオ" panose="020B0604030504040204" pitchFamily="50" charset="-128"/>
                          <a:ea typeface="メイリオ" panose="020B0604030504040204" pitchFamily="50" charset="-128"/>
                        </a:rPr>
                        <a:t>(</a:t>
                      </a:r>
                      <a:r>
                        <a:rPr kumimoji="1" lang="ja-JP" altLang="en-US" sz="1100" dirty="0">
                          <a:solidFill>
                            <a:srgbClr val="FF0000"/>
                          </a:solidFill>
                          <a:latin typeface="メイリオ" panose="020B0604030504040204" pitchFamily="50" charset="-128"/>
                          <a:ea typeface="メイリオ" panose="020B0604030504040204" pitchFamily="50" charset="-128"/>
                        </a:rPr>
                        <a:t>機能別障害数、環境別障害数、信頼度成長曲線</a:t>
                      </a:r>
                      <a:r>
                        <a:rPr kumimoji="1" lang="en-US" altLang="ja-JP" sz="1100" dirty="0">
                          <a:solidFill>
                            <a:srgbClr val="FF0000"/>
                          </a:solidFill>
                          <a:latin typeface="メイリオ" panose="020B0604030504040204" pitchFamily="50" charset="-128"/>
                          <a:ea typeface="メイリオ" panose="020B0604030504040204" pitchFamily="50" charset="-128"/>
                        </a:rPr>
                        <a:t>)</a:t>
                      </a:r>
                    </a:p>
                    <a:p>
                      <a:r>
                        <a:rPr kumimoji="1" lang="ja-JP" altLang="en-US" sz="1100" dirty="0">
                          <a:solidFill>
                            <a:srgbClr val="FF0000"/>
                          </a:solidFill>
                          <a:latin typeface="メイリオ" panose="020B0604030504040204" pitchFamily="50" charset="-128"/>
                          <a:ea typeface="メイリオ" panose="020B0604030504040204" pitchFamily="50" charset="-128"/>
                        </a:rPr>
                        <a:t>・メンバー毎のパフォーマンス</a:t>
                      </a:r>
                      <a:r>
                        <a:rPr kumimoji="1" lang="en-US" altLang="ja-JP" sz="1100" dirty="0">
                          <a:solidFill>
                            <a:srgbClr val="FF0000"/>
                          </a:solidFill>
                          <a:latin typeface="メイリオ" panose="020B0604030504040204" pitchFamily="50" charset="-128"/>
                          <a:ea typeface="メイリオ" panose="020B0604030504040204" pitchFamily="50" charset="-128"/>
                        </a:rPr>
                        <a:t>(</a:t>
                      </a:r>
                      <a:r>
                        <a:rPr kumimoji="1" lang="ja-JP" altLang="en-US" sz="1100" dirty="0">
                          <a:solidFill>
                            <a:srgbClr val="FF0000"/>
                          </a:solidFill>
                          <a:latin typeface="メイリオ" panose="020B0604030504040204" pitchFamily="50" charset="-128"/>
                          <a:ea typeface="メイリオ" panose="020B0604030504040204" pitchFamily="50" charset="-128"/>
                        </a:rPr>
                        <a:t>開発者の発生障害数、テスターの実施数等</a:t>
                      </a:r>
                      <a:r>
                        <a:rPr kumimoji="1" lang="en-US" altLang="ja-JP" sz="1100" dirty="0">
                          <a:solidFill>
                            <a:srgbClr val="FF0000"/>
                          </a:solidFill>
                          <a:latin typeface="メイリオ" panose="020B0604030504040204" pitchFamily="50" charset="-128"/>
                          <a:ea typeface="メイリオ" panose="020B0604030504040204" pitchFamily="50" charset="-128"/>
                        </a:rPr>
                        <a:t>)</a:t>
                      </a:r>
                      <a:r>
                        <a:rPr kumimoji="1" lang="ja-JP" altLang="en-US" sz="1100" dirty="0">
                          <a:solidFill>
                            <a:srgbClr val="FF0000"/>
                          </a:solidFill>
                          <a:latin typeface="メイリオ" panose="020B0604030504040204" pitchFamily="50" charset="-128"/>
                          <a:ea typeface="メイリオ" panose="020B0604030504040204" pitchFamily="50" charset="-128"/>
                        </a:rPr>
                        <a:t>を表示</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3303930"/>
                  </a:ext>
                </a:extLst>
              </a:tr>
              <a:tr h="560244">
                <a:tc>
                  <a:txBody>
                    <a:bodyPr/>
                    <a:lstStyle/>
                    <a:p>
                      <a:pPr algn="l"/>
                      <a:r>
                        <a:rPr kumimoji="1" lang="ja-JP" altLang="en-US" sz="1100" dirty="0">
                          <a:latin typeface="メイリオ" panose="020B0604030504040204" pitchFamily="50" charset="-128"/>
                          <a:ea typeface="メイリオ" panose="020B0604030504040204" pitchFamily="50" charset="-128"/>
                        </a:rPr>
                        <a:t>現在の運用と親和性の高い</a:t>
                      </a:r>
                      <a:r>
                        <a:rPr kumimoji="1" lang="en-US" altLang="ja-JP" sz="1100" dirty="0">
                          <a:latin typeface="メイリオ" panose="020B0604030504040204" pitchFamily="50" charset="-128"/>
                          <a:ea typeface="メイリオ" panose="020B0604030504040204" pitchFamily="50" charset="-128"/>
                        </a:rPr>
                        <a:t>UI</a:t>
                      </a:r>
                      <a:endParaRPr kumimoji="1" lang="ja-JP" altLang="en-US" sz="1100" dirty="0">
                        <a:latin typeface="メイリオ" panose="020B0604030504040204" pitchFamily="50" charset="-128"/>
                        <a:ea typeface="メイリオ"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1100" dirty="0">
                          <a:latin typeface="メイリオ" panose="020B0604030504040204" pitchFamily="50" charset="-128"/>
                          <a:ea typeface="メイリオ" panose="020B0604030504040204" pitchFamily="50" charset="-128"/>
                        </a:rPr>
                        <a:t>・スプレッドシート形式でのケースインポート・表示</a:t>
                      </a:r>
                      <a:endParaRPr kumimoji="1" lang="en-US" altLang="ja-JP" sz="1100" dirty="0">
                        <a:latin typeface="メイリオ" panose="020B0604030504040204" pitchFamily="50" charset="-128"/>
                        <a:ea typeface="メイリオ" panose="020B0604030504040204" pitchFamily="50" charset="-128"/>
                      </a:endParaRPr>
                    </a:p>
                    <a:p>
                      <a:r>
                        <a:rPr kumimoji="1" lang="ja-JP" altLang="en-US" sz="1100" dirty="0">
                          <a:latin typeface="メイリオ" panose="020B0604030504040204" pitchFamily="50" charset="-128"/>
                          <a:ea typeface="メイリオ" panose="020B0604030504040204" pitchFamily="50" charset="-128"/>
                        </a:rPr>
                        <a:t>・ブラウザ上でもスムーズな編集</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1299018"/>
                  </a:ext>
                </a:extLst>
              </a:tr>
              <a:tr h="560244">
                <a:tc>
                  <a:txBody>
                    <a:bodyPr/>
                    <a:lstStyle/>
                    <a:p>
                      <a:pPr algn="l"/>
                      <a:r>
                        <a:rPr kumimoji="1" lang="ja-JP" altLang="en-US" sz="1100" dirty="0">
                          <a:solidFill>
                            <a:srgbClr val="FF0000"/>
                          </a:solidFill>
                          <a:latin typeface="メイリオ" panose="020B0604030504040204" pitchFamily="50" charset="-128"/>
                          <a:ea typeface="メイリオ" panose="020B0604030504040204" pitchFamily="50" charset="-128"/>
                        </a:rPr>
                        <a:t>既存のシステムや外部ツールと統合</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rPr>
                        <a:t>・外部</a:t>
                      </a:r>
                      <a:r>
                        <a:rPr kumimoji="1" lang="en-US" altLang="ja-JP" sz="1100" dirty="0">
                          <a:latin typeface="メイリオ" panose="020B0604030504040204" pitchFamily="50" charset="-128"/>
                          <a:ea typeface="メイリオ" panose="020B0604030504040204" pitchFamily="50" charset="-128"/>
                        </a:rPr>
                        <a:t>BTS(Redmine</a:t>
                      </a:r>
                      <a:r>
                        <a:rPr kumimoji="1" lang="ja-JP" altLang="en-US" sz="1100" dirty="0" err="1">
                          <a:latin typeface="メイリオ" panose="020B0604030504040204" pitchFamily="50" charset="-128"/>
                          <a:ea typeface="メイリオ" panose="020B0604030504040204" pitchFamily="50" charset="-128"/>
                        </a:rPr>
                        <a:t>、</a:t>
                      </a:r>
                      <a:r>
                        <a:rPr kumimoji="1" lang="en-US" altLang="ja-JP" sz="1100" dirty="0">
                          <a:latin typeface="メイリオ" panose="020B0604030504040204" pitchFamily="50" charset="-128"/>
                          <a:ea typeface="メイリオ" panose="020B0604030504040204" pitchFamily="50" charset="-128"/>
                        </a:rPr>
                        <a:t>JIRA</a:t>
                      </a:r>
                      <a:r>
                        <a:rPr kumimoji="1" lang="ja-JP" altLang="en-US" sz="1100" dirty="0" err="1">
                          <a:latin typeface="メイリオ" panose="020B0604030504040204" pitchFamily="50" charset="-128"/>
                          <a:ea typeface="メイリオ" panose="020B0604030504040204" pitchFamily="50" charset="-128"/>
                        </a:rPr>
                        <a:t>、</a:t>
                      </a:r>
                      <a:r>
                        <a:rPr kumimoji="1" lang="en-US" altLang="ja-JP" sz="1100" dirty="0">
                          <a:latin typeface="メイリオ" panose="020B0604030504040204" pitchFamily="50" charset="-128"/>
                          <a:ea typeface="メイリオ" panose="020B0604030504040204" pitchFamily="50" charset="-128"/>
                        </a:rPr>
                        <a:t>Backlog)</a:t>
                      </a:r>
                      <a:r>
                        <a:rPr kumimoji="1" lang="ja-JP" altLang="en-US" sz="1100" dirty="0">
                          <a:latin typeface="メイリオ" panose="020B0604030504040204" pitchFamily="50" charset="-128"/>
                          <a:ea typeface="メイリオ" panose="020B0604030504040204" pitchFamily="50" charset="-128"/>
                        </a:rPr>
                        <a:t>との連携</a:t>
                      </a:r>
                      <a:endParaRPr kumimoji="1" lang="en-US" altLang="ja-JP" sz="110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rPr>
                        <a:t>・ビジネスチャット</a:t>
                      </a:r>
                      <a:r>
                        <a:rPr kumimoji="1" lang="en-US" altLang="ja-JP" sz="1100" dirty="0">
                          <a:latin typeface="メイリオ" panose="020B0604030504040204" pitchFamily="50" charset="-128"/>
                          <a:ea typeface="メイリオ" panose="020B0604030504040204" pitchFamily="50" charset="-128"/>
                        </a:rPr>
                        <a:t>(Teams</a:t>
                      </a:r>
                      <a:r>
                        <a:rPr kumimoji="1" lang="ja-JP" altLang="en-US" sz="1100" dirty="0" err="1">
                          <a:latin typeface="メイリオ" panose="020B0604030504040204" pitchFamily="50" charset="-128"/>
                          <a:ea typeface="メイリオ" panose="020B0604030504040204" pitchFamily="50" charset="-128"/>
                        </a:rPr>
                        <a:t>、</a:t>
                      </a:r>
                      <a:r>
                        <a:rPr kumimoji="1" lang="en-US" altLang="ja-JP" sz="1100" dirty="0">
                          <a:latin typeface="メイリオ" panose="020B0604030504040204" pitchFamily="50" charset="-128"/>
                          <a:ea typeface="メイリオ" panose="020B0604030504040204" pitchFamily="50" charset="-128"/>
                        </a:rPr>
                        <a:t>Slack</a:t>
                      </a:r>
                      <a:r>
                        <a:rPr kumimoji="1" lang="ja-JP" altLang="en-US" sz="1100" dirty="0">
                          <a:latin typeface="メイリオ" panose="020B0604030504040204" pitchFamily="50" charset="-128"/>
                          <a:ea typeface="メイリオ" panose="020B0604030504040204" pitchFamily="50" charset="-128"/>
                        </a:rPr>
                        <a:t>との連携</a:t>
                      </a:r>
                      <a:r>
                        <a:rPr kumimoji="1" lang="en-US" altLang="ja-JP" sz="1100" dirty="0">
                          <a:latin typeface="メイリオ" panose="020B0604030504040204" pitchFamily="50" charset="-128"/>
                          <a:ea typeface="メイリオ"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メイリオ" panose="020B0604030504040204" pitchFamily="50" charset="-128"/>
                          <a:ea typeface="メイリオ" panose="020B0604030504040204" pitchFamily="50" charset="-128"/>
                        </a:rPr>
                        <a:t>・</a:t>
                      </a:r>
                      <a:r>
                        <a:rPr kumimoji="1" lang="en-US" altLang="ja-JP" sz="1100" dirty="0">
                          <a:latin typeface="メイリオ" panose="020B0604030504040204" pitchFamily="50" charset="-128"/>
                          <a:ea typeface="メイリオ" panose="020B0604030504040204" pitchFamily="50" charset="-128"/>
                        </a:rPr>
                        <a:t>REST API</a:t>
                      </a:r>
                      <a:r>
                        <a:rPr kumimoji="1" lang="ja-JP" altLang="en-US" sz="1100" dirty="0" err="1">
                          <a:latin typeface="メイリオ" panose="020B0604030504040204" pitchFamily="50" charset="-128"/>
                          <a:ea typeface="メイリオ" panose="020B0604030504040204" pitchFamily="50" charset="-128"/>
                        </a:rPr>
                        <a:t>での</a:t>
                      </a:r>
                      <a:r>
                        <a:rPr kumimoji="1" lang="ja-JP" altLang="en-US" sz="1100" dirty="0">
                          <a:latin typeface="メイリオ" panose="020B0604030504040204" pitchFamily="50" charset="-128"/>
                          <a:ea typeface="メイリオ" panose="020B0604030504040204" pitchFamily="50" charset="-128"/>
                        </a:rPr>
                        <a:t>各種情報提供</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070557"/>
                  </a:ext>
                </a:extLst>
              </a:tr>
            </a:tbl>
          </a:graphicData>
        </a:graphic>
      </p:graphicFrame>
      <p:sp>
        <p:nvSpPr>
          <p:cNvPr id="11" name="正方形/長方形 10">
            <a:extLst>
              <a:ext uri="{FF2B5EF4-FFF2-40B4-BE49-F238E27FC236}">
                <a16:creationId xmlns:a16="http://schemas.microsoft.com/office/drawing/2014/main" id="{B627504E-E30D-46AA-BDF5-C5F108817869}"/>
              </a:ext>
            </a:extLst>
          </p:cNvPr>
          <p:cNvSpPr/>
          <p:nvPr/>
        </p:nvSpPr>
        <p:spPr>
          <a:xfrm>
            <a:off x="2612416" y="2046097"/>
            <a:ext cx="5611339" cy="349409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400" u="none" dirty="0">
              <a:solidFill>
                <a:schemeClr val="tx1"/>
              </a:solidFill>
            </a:endParaRPr>
          </a:p>
        </p:txBody>
      </p:sp>
      <p:sp>
        <p:nvSpPr>
          <p:cNvPr id="8" name="正方形/長方形 7">
            <a:extLst>
              <a:ext uri="{FF2B5EF4-FFF2-40B4-BE49-F238E27FC236}">
                <a16:creationId xmlns:a16="http://schemas.microsoft.com/office/drawing/2014/main" id="{F211CA72-A577-4FC7-8753-AC82FD0F65BC}"/>
              </a:ext>
            </a:extLst>
          </p:cNvPr>
          <p:cNvSpPr/>
          <p:nvPr/>
        </p:nvSpPr>
        <p:spPr>
          <a:xfrm flipH="1">
            <a:off x="1002336" y="5590079"/>
            <a:ext cx="6912768" cy="305517"/>
          </a:xfrm>
          <a:prstGeom prst="rect">
            <a:avLst/>
          </a:prstGeom>
          <a:solidFill>
            <a:schemeClr val="accent5">
              <a:lumMod val="50000"/>
            </a:schemeClr>
          </a:solidFill>
          <a:ln w="19050">
            <a:solidFill>
              <a:srgbClr val="215968"/>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a:solidFill>
                  <a:schemeClr val="bg1"/>
                </a:solidFill>
                <a:latin typeface="メイリオ"/>
                <a:ea typeface="メイリオ"/>
              </a:rPr>
              <a:t>テストプロジェクトで必要となる機能を搭載、理想の運用を実現します</a:t>
            </a:r>
          </a:p>
        </p:txBody>
      </p:sp>
      <p:sp>
        <p:nvSpPr>
          <p:cNvPr id="7" name="正方形/長方形 6">
            <a:extLst>
              <a:ext uri="{FF2B5EF4-FFF2-40B4-BE49-F238E27FC236}">
                <a16:creationId xmlns:a16="http://schemas.microsoft.com/office/drawing/2014/main" id="{8F36CB2B-42F9-4B79-B1CA-61B0F56843E4}"/>
              </a:ext>
            </a:extLst>
          </p:cNvPr>
          <p:cNvSpPr/>
          <p:nvPr/>
        </p:nvSpPr>
        <p:spPr>
          <a:xfrm flipH="1">
            <a:off x="639139" y="1412776"/>
            <a:ext cx="4392488" cy="26835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050" u="sng" dirty="0">
                <a:solidFill>
                  <a:schemeClr val="tx1"/>
                </a:solidFill>
                <a:latin typeface="メイリオ"/>
                <a:ea typeface="メイリオ"/>
              </a:rPr>
              <a:t>CAT</a:t>
            </a:r>
            <a:r>
              <a:rPr lang="ja-JP" altLang="en-US" sz="1050" u="sng" dirty="0">
                <a:solidFill>
                  <a:schemeClr val="tx1"/>
                </a:solidFill>
                <a:latin typeface="メイリオ"/>
                <a:ea typeface="メイリオ"/>
              </a:rPr>
              <a:t>が得意とするポイント・機能</a:t>
            </a:r>
            <a:endParaRPr lang="en-US" altLang="ja-JP" sz="1050" u="sng" dirty="0">
              <a:solidFill>
                <a:schemeClr val="tx1"/>
              </a:solidFill>
              <a:latin typeface="メイリオ"/>
              <a:ea typeface="メイリオ"/>
            </a:endParaRPr>
          </a:p>
        </p:txBody>
      </p:sp>
    </p:spTree>
    <p:extLst>
      <p:ext uri="{BB962C8B-B14F-4D97-AF65-F5344CB8AC3E}">
        <p14:creationId xmlns:p14="http://schemas.microsoft.com/office/powerpoint/2010/main" val="2114543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1628800"/>
            <a:ext cx="9144000"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5"/>
          <p:cNvSpPr>
            <a:spLocks noGrp="1"/>
          </p:cNvSpPr>
          <p:nvPr>
            <p:ph type="ctrTitle"/>
          </p:nvPr>
        </p:nvSpPr>
        <p:spPr/>
        <p:txBody>
          <a:bodyPr/>
          <a:lstStyle/>
          <a:p>
            <a:r>
              <a:rPr lang="en-US" altLang="ja-JP" dirty="0">
                <a:solidFill>
                  <a:schemeClr val="bg1"/>
                </a:solidFill>
              </a:rPr>
              <a:t>2. </a:t>
            </a:r>
            <a:r>
              <a:rPr lang="ja-JP" altLang="en-US" dirty="0">
                <a:solidFill>
                  <a:schemeClr val="bg1"/>
                </a:solidFill>
              </a:rPr>
              <a:t>デモ実演</a:t>
            </a:r>
            <a:endParaRPr kumimoji="1" lang="ja-JP" altLang="en-US" dirty="0">
              <a:solidFill>
                <a:schemeClr val="bg1"/>
              </a:solidFill>
            </a:endParaRPr>
          </a:p>
        </p:txBody>
      </p:sp>
      <p:sp>
        <p:nvSpPr>
          <p:cNvPr id="4" name="スライド番号プレースホルダ 3"/>
          <p:cNvSpPr>
            <a:spLocks noGrp="1"/>
          </p:cNvSpPr>
          <p:nvPr>
            <p:ph type="sldNum" sz="quarter" idx="12"/>
          </p:nvPr>
        </p:nvSpPr>
        <p:spPr>
          <a:prstGeom prst="rect">
            <a:avLst/>
          </a:prstGeom>
        </p:spPr>
        <p:txBody>
          <a:bodyPr/>
          <a:lstStyle/>
          <a:p>
            <a:fld id="{84A2A8A2-6ECF-4426-91C3-1A663126F739}" type="slidenum">
              <a:rPr lang="ja-JP" altLang="en-US" smtClean="0"/>
              <a:pPr/>
              <a:t>9</a:t>
            </a:fld>
            <a:endParaRPr lang="ja-JP" altLang="en-US" dirty="0"/>
          </a:p>
        </p:txBody>
      </p:sp>
      <p:sp>
        <p:nvSpPr>
          <p:cNvPr id="5" name="正方形/長方形 4">
            <a:extLst>
              <a:ext uri="{FF2B5EF4-FFF2-40B4-BE49-F238E27FC236}">
                <a16:creationId xmlns:a16="http://schemas.microsoft.com/office/drawing/2014/main" id="{7252853C-6847-4575-983B-207ABB992110}"/>
              </a:ext>
            </a:extLst>
          </p:cNvPr>
          <p:cNvSpPr/>
          <p:nvPr/>
        </p:nvSpPr>
        <p:spPr>
          <a:xfrm>
            <a:off x="3347864" y="4365104"/>
            <a:ext cx="2867000" cy="1384995"/>
          </a:xfrm>
          <a:prstGeom prst="rect">
            <a:avLst/>
          </a:prstGeom>
        </p:spPr>
        <p:txBody>
          <a:bodyPr wrap="square">
            <a:spAutoFit/>
          </a:bodyPr>
          <a:lstStyle/>
          <a:p>
            <a:pPr marL="457200" indent="-457200">
              <a:buFont typeface="Wingdings" panose="05000000000000000000" pitchFamily="2" charset="2"/>
              <a:buChar char="ü"/>
            </a:pPr>
            <a:r>
              <a:rPr lang="ja-JP" altLang="en-US" sz="2800" dirty="0">
                <a:latin typeface="メイリオ" panose="020B0604030504040204" pitchFamily="50" charset="-128"/>
                <a:ea typeface="メイリオ" panose="020B0604030504040204" pitchFamily="50" charset="-128"/>
              </a:rPr>
              <a:t>進捗管理</a:t>
            </a:r>
            <a:endParaRPr lang="en-US" altLang="ja-JP" sz="28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ü"/>
            </a:pPr>
            <a:r>
              <a:rPr lang="ja-JP" altLang="en-US" sz="2800" dirty="0">
                <a:latin typeface="メイリオ" panose="020B0604030504040204" pitchFamily="50" charset="-128"/>
                <a:ea typeface="メイリオ" panose="020B0604030504040204" pitchFamily="50" charset="-128"/>
              </a:rPr>
              <a:t>予実管理</a:t>
            </a:r>
            <a:endParaRPr lang="en-US" altLang="ja-JP" sz="2800" dirty="0">
              <a:latin typeface="メイリオ" panose="020B0604030504040204" pitchFamily="50" charset="-128"/>
              <a:ea typeface="メイリオ" panose="020B0604030504040204" pitchFamily="50" charset="-128"/>
            </a:endParaRPr>
          </a:p>
          <a:p>
            <a:pPr marL="457200" indent="-457200">
              <a:buFont typeface="Wingdings" panose="05000000000000000000" pitchFamily="2" charset="2"/>
              <a:buChar char="ü"/>
            </a:pPr>
            <a:r>
              <a:rPr lang="ja-JP" altLang="en-US" sz="2800" dirty="0">
                <a:latin typeface="メイリオ" panose="020B0604030504040204" pitchFamily="50" charset="-128"/>
                <a:ea typeface="メイリオ" panose="020B0604030504040204" pitchFamily="50" charset="-128"/>
              </a:rPr>
              <a:t>障害管理</a:t>
            </a:r>
            <a:endParaRPr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464102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メイリオ" pitchFamily="50" charset="-128"/>
            <a:ea typeface="メイリオ" pitchFamily="50" charset="-128"/>
            <a:cs typeface="メイリオ" pitchFamily="50" charset="-128"/>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427F5663CC5D4B45A1B7DEBCB972A65B" ma:contentTypeVersion="6" ma:contentTypeDescription="新しいドキュメントを作成します。" ma:contentTypeScope="" ma:versionID="73b74943434d3e768e52c57429af68b0">
  <xsd:schema xmlns:xsd="http://www.w3.org/2001/XMLSchema" xmlns:xs="http://www.w3.org/2001/XMLSchema" xmlns:p="http://schemas.microsoft.com/office/2006/metadata/properties" xmlns:ns2="0b7e2abf-0624-4336-9197-d5283bd41771" targetNamespace="http://schemas.microsoft.com/office/2006/metadata/properties" ma:root="true" ma:fieldsID="b6c5616666b6bb0eec776118dd3badd8" ns2:_="">
    <xsd:import namespace="0b7e2abf-0624-4336-9197-d5283bd417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7e2abf-0624-4336-9197-d5283bd41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B673D8-E4F7-4F9D-BA41-1CF164CBA879}">
  <ds:schemaRefs>
    <ds:schemaRef ds:uri="http://purl.org/dc/terms/"/>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elements/1.1/"/>
    <ds:schemaRef ds:uri="http://schemas.openxmlformats.org/package/2006/metadata/core-properties"/>
    <ds:schemaRef ds:uri="d0883ed7-ee34-4719-993c-df863ad8e8cb"/>
    <ds:schemaRef ds:uri="http://purl.org/dc/dcmitype/"/>
  </ds:schemaRefs>
</ds:datastoreItem>
</file>

<file path=customXml/itemProps2.xml><?xml version="1.0" encoding="utf-8"?>
<ds:datastoreItem xmlns:ds="http://schemas.openxmlformats.org/officeDocument/2006/customXml" ds:itemID="{057B181F-D711-49BE-A65B-A769C1EAD8A5}">
  <ds:schemaRefs>
    <ds:schemaRef ds:uri="http://schemas.microsoft.com/sharepoint/v3/contenttype/forms"/>
  </ds:schemaRefs>
</ds:datastoreItem>
</file>

<file path=customXml/itemProps3.xml><?xml version="1.0" encoding="utf-8"?>
<ds:datastoreItem xmlns:ds="http://schemas.openxmlformats.org/officeDocument/2006/customXml" ds:itemID="{018D6DC5-5896-409B-9EE6-C280069DF35D}"/>
</file>

<file path=docProps/app.xml><?xml version="1.0" encoding="utf-8"?>
<Properties xmlns="http://schemas.openxmlformats.org/officeDocument/2006/extended-properties" xmlns:vt="http://schemas.openxmlformats.org/officeDocument/2006/docPropsVTypes">
  <TotalTime>20860</TotalTime>
  <Words>6495</Words>
  <Application>Microsoft Office PowerPoint</Application>
  <PresentationFormat>画面に合わせる (4:3)</PresentationFormat>
  <Paragraphs>1099</Paragraphs>
  <Slides>46</Slides>
  <Notes>40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46</vt:i4>
      </vt:variant>
    </vt:vector>
  </HeadingPairs>
  <TitlesOfParts>
    <vt:vector size="56" baseType="lpstr">
      <vt:lpstr>HGP創英角ｺﾞｼｯｸUB</vt:lpstr>
      <vt:lpstr>ＭＳ Ｐゴシック</vt:lpstr>
      <vt:lpstr>StarSymbol</vt:lpstr>
      <vt:lpstr>メイリオ</vt:lpstr>
      <vt:lpstr>游ゴシック体 ボールド</vt:lpstr>
      <vt:lpstr>Arial</vt:lpstr>
      <vt:lpstr>Calibri</vt:lpstr>
      <vt:lpstr>Times New Roman</vt:lpstr>
      <vt:lpstr>Wingdings</vt:lpstr>
      <vt:lpstr>Office テーマ</vt:lpstr>
      <vt:lpstr>1. CATについて</vt:lpstr>
      <vt:lpstr>PowerPoint プレゼンテーション</vt:lpstr>
      <vt:lpstr>PowerPoint プレゼンテーション</vt:lpstr>
      <vt:lpstr>一般的な業務フローと発生する課題の例</vt:lpstr>
      <vt:lpstr>CAT導入時の業務フローと改善点の例</vt:lpstr>
      <vt:lpstr>Excel運用における各メンバーの一般的な課題とあるべき姿</vt:lpstr>
      <vt:lpstr>CAT導入時のコスト削減例</vt:lpstr>
      <vt:lpstr>テスト管理ツール「CAT」が得意なポイント・機能</vt:lpstr>
      <vt:lpstr>2. デモ実演</vt:lpstr>
      <vt:lpstr>3.その他詳細機能</vt:lpstr>
      <vt:lpstr>PowerPoint プレゼンテーション</vt:lpstr>
      <vt:lpstr>PowerPoint プレゼンテーション</vt:lpstr>
      <vt:lpstr>PowerPoint プレゼンテーション</vt:lpstr>
      <vt:lpstr>PowerPoint プレゼンテーション</vt:lpstr>
      <vt:lpstr>Appendix</vt:lpstr>
      <vt:lpstr>テスト管理ツール「CAT 4.16.9」</vt:lpstr>
      <vt:lpstr>PowerPoint プレゼンテーション</vt:lpstr>
      <vt:lpstr>PowerPoint プレゼンテーション</vt:lpstr>
      <vt:lpstr>PowerPoint プレゼンテーション</vt:lpstr>
      <vt:lpstr>2. 機能一覧</vt:lpstr>
      <vt:lpstr>PowerPoint プレゼンテーション</vt:lpstr>
      <vt:lpstr>3. 導入イメージ</vt:lpstr>
      <vt:lpstr>PowerPoint プレゼンテーション</vt:lpstr>
      <vt:lpstr>4. CAT導入効果</vt:lpstr>
      <vt:lpstr>プロジェクトを効率化し本来の業務への集中可能！！</vt:lpstr>
      <vt:lpstr>CATの主要機能 紹介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CATの今後について</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Shift_Hisakawa</dc:creator>
  <cp:lastModifiedBy>佐々木 愛</cp:lastModifiedBy>
  <cp:revision>2712</cp:revision>
  <cp:lastPrinted>2019-01-08T05:38:31Z</cp:lastPrinted>
  <dcterms:created xsi:type="dcterms:W3CDTF">2011-04-12T03:28:59Z</dcterms:created>
  <dcterms:modified xsi:type="dcterms:W3CDTF">2020-07-08T07:34:26Z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0x010100427F5663CC5D4B45A1B7DEBCB972A65B</vt:lpwstr>
  </property>
</Properties>
</file>